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3"/>
  </p:normalViewPr>
  <p:slideViewPr>
    <p:cSldViewPr snapToGrid="0" snapToObjects="1">
      <p:cViewPr>
        <p:scale>
          <a:sx n="89" d="100"/>
          <a:sy n="89" d="100"/>
        </p:scale>
        <p:origin x="2280" y="1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www.youtube.com/watch?v=nFuWfZ5VsfU&amp;feature=youtu.be"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3c219e6b4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3c219e6b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a:solidFill>
                  <a:schemeClr val="dk1"/>
                </a:solidFill>
                <a:latin typeface="IBM Plex Sans"/>
                <a:ea typeface="IBM Plex Sans"/>
                <a:cs typeface="IBM Plex Sans"/>
                <a:sym typeface="IBM Plex Sans"/>
              </a:rPr>
              <a:t>Hi everyone! Thank you for coming to see us pitch today. We are really excited to present the project we have been working on tirelessly over these past few weeks. We want to thank Arun, James, Rania and Rory for their guidance and their help with getting the data we needed to get started with this project. Without further delay, let's get started.</a:t>
            </a:r>
            <a:endParaRPr sz="1400">
              <a:latin typeface="IBM Plex Sans"/>
              <a:ea typeface="IBM Plex Sans"/>
              <a:cs typeface="IBM Plex Sans"/>
              <a:sym typeface="IBM Plex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3c219e6b4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3c219e6b4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IBM Plex Sans"/>
                <a:ea typeface="IBM Plex Sans"/>
                <a:cs typeface="IBM Plex Sans"/>
                <a:sym typeface="IBM Plex Sans"/>
              </a:rPr>
              <a:t>We have an opportunity here:</a:t>
            </a:r>
            <a:endParaRPr sz="1400">
              <a:solidFill>
                <a:schemeClr val="dk1"/>
              </a:solidFill>
              <a:latin typeface="IBM Plex Sans"/>
              <a:ea typeface="IBM Plex Sans"/>
              <a:cs typeface="IBM Plex Sans"/>
              <a:sym typeface="IBM Plex Sans"/>
            </a:endParaRPr>
          </a:p>
          <a:p>
            <a:pPr marL="0" lvl="0" indent="0" algn="l" rtl="0">
              <a:spcBef>
                <a:spcPts val="0"/>
              </a:spcBef>
              <a:spcAft>
                <a:spcPts val="0"/>
              </a:spcAft>
              <a:buClr>
                <a:schemeClr val="dk1"/>
              </a:buClr>
              <a:buSzPts val="1100"/>
              <a:buFont typeface="Arial"/>
              <a:buNone/>
            </a:pPr>
            <a:endParaRPr sz="1400">
              <a:solidFill>
                <a:schemeClr val="dk1"/>
              </a:solidFill>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The digitization of commerce gives us a wealth of information, or data, but how do we turn that into actionable insights?</a:t>
            </a:r>
            <a:endParaRPr sz="1400">
              <a:solidFill>
                <a:schemeClr val="dk1"/>
              </a:solidFill>
              <a:latin typeface="IBM Plex Sans"/>
              <a:ea typeface="IBM Plex Sans"/>
              <a:cs typeface="IBM Plex Sans"/>
              <a:sym typeface="IBM Plex Sans"/>
            </a:endParaRPr>
          </a:p>
          <a:p>
            <a:pPr marL="0" lvl="0" indent="0" algn="l" rtl="0">
              <a:spcBef>
                <a:spcPts val="0"/>
              </a:spcBef>
              <a:spcAft>
                <a:spcPts val="0"/>
              </a:spcAft>
              <a:buNone/>
            </a:pPr>
            <a:endParaRPr sz="1400">
              <a:latin typeface="IBM Plex Sans"/>
              <a:ea typeface="IBM Plex Sans"/>
              <a:cs typeface="IBM Plex Sans"/>
              <a:sym typeface="IBM Plex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3c219e6b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3c219e6b4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400">
                <a:solidFill>
                  <a:schemeClr val="dk1"/>
                </a:solidFill>
                <a:latin typeface="IBM Plex Sans"/>
                <a:ea typeface="IBM Plex Sans"/>
                <a:cs typeface="IBM Plex Sans"/>
                <a:sym typeface="IBM Plex Sans"/>
              </a:rPr>
              <a:t>Our solution is an Ai machine learning platform for business insights that provides the following benefits</a:t>
            </a:r>
            <a:endParaRPr sz="1400">
              <a:latin typeface="IBM Plex Sans"/>
              <a:ea typeface="IBM Plex Sans"/>
              <a:cs typeface="IBM Plex Sans"/>
              <a:sym typeface="IBM Plex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c6c9d3b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c6c9d3b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Interactive visualization of real time data such as OIL prices</a:t>
            </a:r>
            <a:endParaRPr sz="1400">
              <a:latin typeface="IBM Plex Sans"/>
              <a:ea typeface="IBM Plex Sans"/>
              <a:cs typeface="IBM Plex Sans"/>
              <a:sym typeface="IBM Plex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3c6c9d3b0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3c6c9d3b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IBM Plex Sans"/>
                <a:ea typeface="IBM Plex Sans"/>
                <a:cs typeface="IBM Plex Sans"/>
                <a:sym typeface="IBM Plex Sans"/>
              </a:rPr>
              <a:t>AI powered insights that augment the analysis capabilities of the Etihad Cargo data science teams</a:t>
            </a:r>
            <a:endParaRPr sz="1400">
              <a:latin typeface="IBM Plex Sans"/>
              <a:ea typeface="IBM Plex Sans"/>
              <a:cs typeface="IBM Plex Sans"/>
              <a:sym typeface="IBM Plex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3c219e6b4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3c219e6b4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3c6c9d3b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3c6c9d3b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1400" dirty="0" smtClean="0">
                <a:latin typeface="IBM Plex Sans"/>
                <a:ea typeface="IBM Plex Sans"/>
                <a:cs typeface="IBM Plex Sans"/>
                <a:sym typeface="IBM Plex Sans"/>
              </a:rPr>
              <a:t>This is the old way: cluttered spreadsheets, infinite pivot tables and slow applications</a:t>
            </a:r>
          </a:p>
          <a:p>
            <a:pPr marL="0" lvl="0" indent="0" algn="l" rtl="0">
              <a:spcBef>
                <a:spcPts val="0"/>
              </a:spcBef>
              <a:spcAft>
                <a:spcPts val="0"/>
              </a:spcAft>
              <a:buClr>
                <a:schemeClr val="dk1"/>
              </a:buClr>
              <a:buSzPts val="1100"/>
              <a:buFont typeface="Arial"/>
              <a:buNone/>
            </a:pPr>
            <a:endParaRPr lang="en-US" sz="1400" dirty="0" smtClean="0">
              <a:solidFill>
                <a:schemeClr val="dk1"/>
              </a:solidFill>
              <a:latin typeface="IBM Plex Sans"/>
              <a:ea typeface="IBM Plex Sans"/>
              <a:cs typeface="IBM Plex Sans"/>
              <a:sym typeface="IBM Plex Sans"/>
            </a:endParaRPr>
          </a:p>
          <a:p>
            <a:pPr marL="0" lvl="0" indent="0" algn="l" rtl="0">
              <a:spcBef>
                <a:spcPts val="0"/>
              </a:spcBef>
              <a:spcAft>
                <a:spcPts val="0"/>
              </a:spcAft>
              <a:buClr>
                <a:schemeClr val="dk1"/>
              </a:buClr>
              <a:buSzPts val="1100"/>
              <a:buFont typeface="Arial"/>
              <a:buNone/>
            </a:pPr>
            <a:r>
              <a:rPr lang="en" sz="1400" dirty="0" smtClean="0">
                <a:solidFill>
                  <a:schemeClr val="dk1"/>
                </a:solidFill>
                <a:latin typeface="IBM Plex Sans"/>
                <a:ea typeface="IBM Plex Sans"/>
                <a:cs typeface="IBM Plex Sans"/>
                <a:sym typeface="IBM Plex Sans"/>
              </a:rPr>
              <a:t>Envision </a:t>
            </a:r>
            <a:r>
              <a:rPr lang="en" sz="1400" dirty="0">
                <a:solidFill>
                  <a:schemeClr val="dk1"/>
                </a:solidFill>
                <a:latin typeface="IBM Plex Sans"/>
                <a:ea typeface="IBM Plex Sans"/>
                <a:cs typeface="IBM Plex Sans"/>
                <a:sym typeface="IBM Plex Sans"/>
              </a:rPr>
              <a:t>our new way: interactive dashboards that react in real time, dynamic web applications and a wealth of information accessible at your fingertips</a:t>
            </a:r>
            <a:endParaRPr sz="1400" dirty="0">
              <a:latin typeface="IBM Plex Sans"/>
              <a:ea typeface="IBM Plex Sans"/>
              <a:cs typeface="IBM Plex Sans"/>
              <a:sym typeface="IBM Plex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3c219e6b4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3c219e6b4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Ken Iiyoshi Live Demonstration Script:</a:t>
            </a:r>
            <a:endParaRPr sz="1400">
              <a:latin typeface="IBM Plex Sans"/>
              <a:ea typeface="IBM Plex Sans"/>
              <a:cs typeface="IBM Plex Sans"/>
              <a:sym typeface="IBM Plex Sans"/>
            </a:endParaRPr>
          </a:p>
          <a:p>
            <a:pPr marL="0" lvl="0" indent="0" algn="l" rtl="0">
              <a:spcBef>
                <a:spcPts val="0"/>
              </a:spcBef>
              <a:spcAft>
                <a:spcPts val="0"/>
              </a:spcAft>
              <a:buNone/>
            </a:pPr>
            <a:r>
              <a:rPr lang="en" sz="1400">
                <a:solidFill>
                  <a:schemeClr val="dk1"/>
                </a:solidFill>
                <a:latin typeface="IBM Plex Sans"/>
                <a:ea typeface="IBM Plex Sans"/>
                <a:cs typeface="IBM Plex Sans"/>
                <a:sym typeface="IBM Plex Sans"/>
              </a:rPr>
              <a:t>See Appendix 1 for the video:</a:t>
            </a:r>
            <a:endParaRPr sz="1400">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To make our current dashboard, we were given capacity data of all air routes for 2018 and 2019</a:t>
            </a:r>
            <a:endParaRPr sz="1400">
              <a:solidFill>
                <a:schemeClr val="dk1"/>
              </a:solidFill>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We were also given Tonnage of Air Cargoes for 6 anonymous forwarders for 2018. </a:t>
            </a:r>
            <a:endParaRPr sz="1400">
              <a:solidFill>
                <a:schemeClr val="dk1"/>
              </a:solidFill>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Currently you can filter by various forwarders, route origin and  destination, and simulate revenue at various target rates. </a:t>
            </a:r>
            <a:endParaRPr sz="1400">
              <a:solidFill>
                <a:schemeClr val="dk1"/>
              </a:solidFill>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Char char="●"/>
            </a:pPr>
            <a:r>
              <a:rPr lang="en" sz="1400">
                <a:solidFill>
                  <a:schemeClr val="dk1"/>
                </a:solidFill>
                <a:latin typeface="IBM Plex Sans"/>
                <a:ea typeface="IBM Plex Sans"/>
                <a:cs typeface="IBM Plex Sans"/>
                <a:sym typeface="IBM Plex Sans"/>
              </a:rPr>
              <a:t>For the time being, we implemented these 4 options but the possibilities are endless as we acquire more data and scale the framework. </a:t>
            </a:r>
            <a:endParaRPr sz="1400">
              <a:solidFill>
                <a:schemeClr val="dk1"/>
              </a:solidFill>
              <a:latin typeface="IBM Plex Sans"/>
              <a:ea typeface="IBM Plex Sans"/>
              <a:cs typeface="IBM Plex Sans"/>
              <a:sym typeface="IBM Plex Sans"/>
            </a:endParaRPr>
          </a:p>
          <a:p>
            <a:pPr marL="457200" lvl="0" indent="0" algn="l" rtl="0">
              <a:spcBef>
                <a:spcPts val="0"/>
              </a:spcBef>
              <a:spcAft>
                <a:spcPts val="0"/>
              </a:spcAft>
              <a:buClr>
                <a:schemeClr val="dk1"/>
              </a:buClr>
              <a:buSzPts val="1100"/>
              <a:buFont typeface="Arial"/>
              <a:buNone/>
            </a:pPr>
            <a:endParaRPr sz="1400">
              <a:solidFill>
                <a:schemeClr val="dk1"/>
              </a:solidFill>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The bar graph shows the monthly breakdown of move tonnage and revenue of forwarder 1 from AUH to LAX for 2018.</a:t>
            </a:r>
            <a:endParaRPr sz="1400">
              <a:solidFill>
                <a:schemeClr val="dk1"/>
              </a:solidFill>
              <a:latin typeface="IBM Plex Sans"/>
              <a:ea typeface="IBM Plex Sans"/>
              <a:cs typeface="IBM Plex Sans"/>
              <a:sym typeface="IBM Plex Sans"/>
            </a:endParaRPr>
          </a:p>
          <a:p>
            <a:pPr marL="457200" lvl="0" indent="0" algn="l" rtl="0">
              <a:spcBef>
                <a:spcPts val="0"/>
              </a:spcBef>
              <a:spcAft>
                <a:spcPts val="0"/>
              </a:spcAft>
              <a:buClr>
                <a:schemeClr val="dk1"/>
              </a:buClr>
              <a:buSzPts val="1100"/>
              <a:buFont typeface="Arial"/>
              <a:buNone/>
            </a:pPr>
            <a:endParaRPr sz="1400">
              <a:solidFill>
                <a:schemeClr val="dk1"/>
              </a:solidFill>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Next comes the AI-powered insights:</a:t>
            </a:r>
            <a:endParaRPr sz="1400">
              <a:solidFill>
                <a:schemeClr val="dk1"/>
              </a:solidFill>
              <a:latin typeface="IBM Plex Sans"/>
              <a:ea typeface="IBM Plex Sans"/>
              <a:cs typeface="IBM Plex Sans"/>
              <a:sym typeface="IBM Plex Sans"/>
            </a:endParaRPr>
          </a:p>
          <a:p>
            <a:pPr marL="914400" lvl="1" indent="-317500" algn="l" rtl="0">
              <a:spcBef>
                <a:spcPts val="0"/>
              </a:spcBef>
              <a:spcAft>
                <a:spcPts val="0"/>
              </a:spcAft>
              <a:buClr>
                <a:schemeClr val="dk1"/>
              </a:buClr>
              <a:buSzPts val="1400"/>
              <a:buChar char="○"/>
            </a:pPr>
            <a:r>
              <a:rPr lang="en" sz="1400">
                <a:solidFill>
                  <a:schemeClr val="dk1"/>
                </a:solidFill>
                <a:latin typeface="IBM Plex Sans"/>
                <a:ea typeface="IBM Plex Sans"/>
                <a:cs typeface="IBM Plex Sans"/>
                <a:sym typeface="IBM Plex Sans"/>
              </a:rPr>
              <a:t>Using 2018 tonnage data and  2019 capacity data. We can forecast the selected forwarder’s top 5 routes for 2019. For example, forwarder 1’s best route is from Frankfurt to Sharjah, with a load factor of 84%. </a:t>
            </a:r>
            <a:endParaRPr sz="1400">
              <a:solidFill>
                <a:schemeClr val="dk1"/>
              </a:solidFill>
              <a:latin typeface="IBM Plex Sans"/>
              <a:ea typeface="IBM Plex Sans"/>
              <a:cs typeface="IBM Plex Sans"/>
              <a:sym typeface="IBM Plex Sans"/>
            </a:endParaRPr>
          </a:p>
          <a:p>
            <a:pPr marL="0" lvl="0" indent="0" algn="l" rtl="0">
              <a:spcBef>
                <a:spcPts val="0"/>
              </a:spcBef>
              <a:spcAft>
                <a:spcPts val="0"/>
              </a:spcAft>
              <a:buClr>
                <a:schemeClr val="dk1"/>
              </a:buClr>
              <a:buSzPts val="1100"/>
              <a:buFont typeface="Arial"/>
              <a:buNone/>
            </a:pPr>
            <a:endParaRPr sz="1400">
              <a:solidFill>
                <a:schemeClr val="dk1"/>
              </a:solidFill>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The remaining insights for AUH to LAX route comes at the bottom. </a:t>
            </a:r>
            <a:endParaRPr sz="1400">
              <a:solidFill>
                <a:schemeClr val="dk1"/>
              </a:solidFill>
              <a:latin typeface="IBM Plex Sans"/>
              <a:ea typeface="IBM Plex Sans"/>
              <a:cs typeface="IBM Plex Sans"/>
              <a:sym typeface="IBM Plex Sans"/>
            </a:endParaRPr>
          </a:p>
          <a:p>
            <a:pPr marL="914400" lvl="1"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As shown here, 100% of the tonnage moved on this route was from forwarder 1 </a:t>
            </a:r>
            <a:endParaRPr sz="1400">
              <a:solidFill>
                <a:schemeClr val="dk1"/>
              </a:solidFill>
              <a:latin typeface="IBM Plex Sans"/>
              <a:ea typeface="IBM Plex Sans"/>
              <a:cs typeface="IBM Plex Sans"/>
              <a:sym typeface="IBM Plex Sans"/>
            </a:endParaRPr>
          </a:p>
          <a:p>
            <a:pPr marL="914400" lvl="1"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Then here, is the forwarder’s moved tonnage on the route in the last year, which in this case is 34.3 tonnes.</a:t>
            </a:r>
            <a:endParaRPr sz="1400">
              <a:solidFill>
                <a:schemeClr val="dk1"/>
              </a:solidFill>
              <a:latin typeface="IBM Plex Sans"/>
              <a:ea typeface="IBM Plex Sans"/>
              <a:cs typeface="IBM Plex Sans"/>
              <a:sym typeface="IBM Plex Sans"/>
            </a:endParaRPr>
          </a:p>
          <a:p>
            <a:pPr marL="914400" lvl="1"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Next we have the revenue gained from forwarders 1’s tonnage on this route calculated using the selected target rate </a:t>
            </a:r>
            <a:endParaRPr sz="1400">
              <a:solidFill>
                <a:schemeClr val="dk1"/>
              </a:solidFill>
              <a:latin typeface="IBM Plex Sans"/>
              <a:ea typeface="IBM Plex Sans"/>
              <a:cs typeface="IBM Plex Sans"/>
              <a:sym typeface="IBM Plex Sans"/>
            </a:endParaRPr>
          </a:p>
          <a:p>
            <a:pPr marL="914400" lvl="1"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The route’s free space &amp; Forwarder 1’s load factor forecast based on 2019 capacity data. </a:t>
            </a:r>
            <a:endParaRPr sz="1400">
              <a:solidFill>
                <a:schemeClr val="dk1"/>
              </a:solidFill>
              <a:latin typeface="IBM Plex Sans"/>
              <a:ea typeface="IBM Plex Sans"/>
              <a:cs typeface="IBM Plex Sans"/>
              <a:sym typeface="IBM Plex Sans"/>
            </a:endParaRPr>
          </a:p>
          <a:p>
            <a:pPr marL="914400" lvl="1"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What-if analysis</a:t>
            </a:r>
            <a:endParaRPr sz="1400">
              <a:solidFill>
                <a:schemeClr val="dk1"/>
              </a:solidFill>
              <a:latin typeface="IBM Plex Sans"/>
              <a:ea typeface="IBM Plex Sans"/>
              <a:cs typeface="IBM Plex Sans"/>
              <a:sym typeface="IBM Plex Sans"/>
            </a:endParaRPr>
          </a:p>
          <a:p>
            <a:pPr marL="1371600" lvl="2" indent="-317500" algn="l" rtl="0">
              <a:spcBef>
                <a:spcPts val="0"/>
              </a:spcBef>
              <a:spcAft>
                <a:spcPts val="0"/>
              </a:spcAft>
              <a:buClr>
                <a:schemeClr val="dk1"/>
              </a:buClr>
              <a:buSzPts val="1400"/>
              <a:buChar char="■"/>
            </a:pPr>
            <a:r>
              <a:rPr lang="en" sz="1400">
                <a:solidFill>
                  <a:schemeClr val="dk1"/>
                </a:solidFill>
                <a:latin typeface="IBM Plex Sans"/>
                <a:ea typeface="IBM Plex Sans"/>
                <a:cs typeface="IBM Plex Sans"/>
                <a:sym typeface="IBM Plex Sans"/>
              </a:rPr>
              <a:t>Target Rate - let’s say you have a revenue target for the upcoming year, the target rate parameter can be changed to give you an insight on what you need to set the target rate as in order to meet the expectations of the budget</a:t>
            </a:r>
            <a:endParaRPr sz="1400">
              <a:solidFill>
                <a:schemeClr val="dk1"/>
              </a:solidFill>
              <a:latin typeface="IBM Plex Sans"/>
              <a:ea typeface="IBM Plex Sans"/>
              <a:cs typeface="IBM Plex Sans"/>
              <a:sym typeface="IBM Plex Sans"/>
            </a:endParaRPr>
          </a:p>
          <a:p>
            <a:pPr marL="1371600" lvl="2" indent="-317500" algn="l" rtl="0">
              <a:spcBef>
                <a:spcPts val="0"/>
              </a:spcBef>
              <a:spcAft>
                <a:spcPts val="0"/>
              </a:spcAft>
              <a:buClr>
                <a:schemeClr val="dk1"/>
              </a:buClr>
              <a:buSzPts val="1400"/>
              <a:buFont typeface="IBM Plex Sans"/>
              <a:buChar char="■"/>
            </a:pPr>
            <a:r>
              <a:rPr lang="en" sz="1400">
                <a:solidFill>
                  <a:schemeClr val="dk1"/>
                </a:solidFill>
                <a:latin typeface="IBM Plex Sans"/>
                <a:ea typeface="IBM Plex Sans"/>
                <a:cs typeface="IBM Plex Sans"/>
                <a:sym typeface="IBM Plex Sans"/>
              </a:rPr>
              <a:t>Rise in revenue by raising target rate to 1.8, here there is an over $5000 increase in revenue by changing the target rate to 1.8 from 1.6</a:t>
            </a:r>
            <a:endParaRPr sz="1400">
              <a:solidFill>
                <a:schemeClr val="dk1"/>
              </a:solidFill>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Char char="●"/>
            </a:pPr>
            <a:r>
              <a:rPr lang="en" sz="1400">
                <a:solidFill>
                  <a:schemeClr val="dk1"/>
                </a:solidFill>
                <a:latin typeface="IBM Plex Sans"/>
                <a:ea typeface="IBM Plex Sans"/>
                <a:cs typeface="IBM Plex Sans"/>
                <a:sym typeface="IBM Plex Sans"/>
              </a:rPr>
              <a:t>Doing the same for AUH to BNE. The map changes to reflect the current route and the data in the dashboard dynamically and instantly updates to reflect the new information</a:t>
            </a:r>
            <a:endParaRPr sz="1400">
              <a:solidFill>
                <a:schemeClr val="dk1"/>
              </a:solidFill>
              <a:latin typeface="IBM Plex Sans"/>
              <a:ea typeface="IBM Plex Sans"/>
              <a:cs typeface="IBM Plex Sans"/>
              <a:sym typeface="IBM Plex Sans"/>
            </a:endParaRPr>
          </a:p>
          <a:p>
            <a:pPr marL="457200" lvl="0" indent="-317500" algn="l" rtl="0">
              <a:spcBef>
                <a:spcPts val="0"/>
              </a:spcBef>
              <a:spcAft>
                <a:spcPts val="0"/>
              </a:spcAft>
              <a:buClr>
                <a:schemeClr val="dk1"/>
              </a:buClr>
              <a:buSzPts val="1400"/>
              <a:buChar char="●"/>
            </a:pPr>
            <a:r>
              <a:rPr lang="en" sz="1400">
                <a:solidFill>
                  <a:schemeClr val="dk1"/>
                </a:solidFill>
                <a:latin typeface="IBM Plex Sans"/>
                <a:ea typeface="IBM Plex Sans"/>
                <a:cs typeface="IBM Plex Sans"/>
                <a:sym typeface="IBM Plex Sans"/>
              </a:rPr>
              <a:t>In addition to all of these, we have a real-time visualization of oil price. When we say real-time, we mean that this visual is updated every minute. This visualization can be applied to numerous field, such as precipitation data for mango farms or samsung stock prices or anything to give the company an edge over the competitors</a:t>
            </a:r>
            <a:endParaRPr sz="1400">
              <a:latin typeface="IBM Plex Sans"/>
              <a:ea typeface="IBM Plex Sans"/>
              <a:cs typeface="IBM Plex Sans"/>
              <a:sym typeface="IBM Plex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3c219e6b4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3c219e6b4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IBM Plex Sans"/>
                <a:ea typeface="IBM Plex Sans"/>
                <a:cs typeface="IBM Plex Sans"/>
                <a:sym typeface="IBM Plex Sans"/>
              </a:rPr>
              <a:t>Tomorrow??</a:t>
            </a:r>
            <a:endParaRPr sz="1400">
              <a:latin typeface="IBM Plex Sans"/>
              <a:ea typeface="IBM Plex Sans"/>
              <a:cs typeface="IBM Plex Sans"/>
              <a:sym typeface="IBM Plex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3c219e6b4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3c219e6b4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IBM Plex Sans"/>
                <a:ea typeface="IBM Plex Sans"/>
                <a:cs typeface="IBM Plex Sans"/>
                <a:sym typeface="IBM Plex Sans"/>
              </a:rPr>
              <a:t>In its February brief, IATA addressed 2 areas of focus for the industry:  digitisation &amp; business transformation and innovation. Among the 10 industry priorities, our dashboard can help strengthen the value proposition of air cargo, its strategic partnerships and the modernisation of the industry. The tool would provide Etihad Cargo with an opportunity to be the first ones in the know, granting a first mover advantage that can turn into a temporary monopoly, and lastly, it would impact the Data Input and Forecasting components of an integrated revenue management system, which allows Etihad Cargo to optimise its strategy.</a:t>
            </a:r>
            <a:endParaRPr sz="1400">
              <a:latin typeface="IBM Plex Sans"/>
              <a:ea typeface="IBM Plex Sans"/>
              <a:cs typeface="IBM Plex Sans"/>
              <a:sym typeface="IBM Plex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c219e6b4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c219e6b4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IBM Plex Sans"/>
              <a:buAutoNum type="arabicPeriod"/>
            </a:pPr>
            <a:r>
              <a:rPr lang="en" sz="1400">
                <a:latin typeface="IBM Plex Sans"/>
                <a:ea typeface="IBM Plex Sans"/>
                <a:cs typeface="IBM Plex Sans"/>
                <a:sym typeface="IBM Plex Sans"/>
              </a:rPr>
              <a:t>data </a:t>
            </a:r>
            <a:endParaRPr sz="1400">
              <a:latin typeface="IBM Plex Sans"/>
              <a:ea typeface="IBM Plex Sans"/>
              <a:cs typeface="IBM Plex Sans"/>
              <a:sym typeface="IBM Plex Sans"/>
            </a:endParaRPr>
          </a:p>
          <a:p>
            <a:pPr marL="457200" lvl="0" indent="-317500" algn="l" rtl="0">
              <a:spcBef>
                <a:spcPts val="0"/>
              </a:spcBef>
              <a:spcAft>
                <a:spcPts val="0"/>
              </a:spcAft>
              <a:buSzPts val="1400"/>
              <a:buFont typeface="IBM Plex Sans"/>
              <a:buAutoNum type="arabicPeriod"/>
            </a:pPr>
            <a:r>
              <a:rPr lang="en" sz="1400">
                <a:latin typeface="IBM Plex Sans"/>
                <a:ea typeface="IBM Plex Sans"/>
                <a:cs typeface="IBM Plex Sans"/>
                <a:sym typeface="IBM Plex Sans"/>
              </a:rPr>
              <a:t>Algorithms </a:t>
            </a:r>
            <a:endParaRPr sz="1400">
              <a:latin typeface="IBM Plex Sans"/>
              <a:ea typeface="IBM Plex Sans"/>
              <a:cs typeface="IBM Plex Sans"/>
              <a:sym typeface="IBM Plex Sans"/>
            </a:endParaRPr>
          </a:p>
          <a:p>
            <a:pPr marL="457200" lvl="0" indent="-317500" algn="l" rtl="0">
              <a:spcBef>
                <a:spcPts val="0"/>
              </a:spcBef>
              <a:spcAft>
                <a:spcPts val="0"/>
              </a:spcAft>
              <a:buSzPts val="1400"/>
              <a:buFont typeface="IBM Plex Sans"/>
              <a:buAutoNum type="arabicPeriod"/>
            </a:pPr>
            <a:r>
              <a:rPr lang="en" sz="1400">
                <a:latin typeface="IBM Plex Sans"/>
                <a:ea typeface="IBM Plex Sans"/>
                <a:cs typeface="IBM Plex Sans"/>
                <a:sym typeface="IBM Plex Sans"/>
              </a:rPr>
              <a:t>scale</a:t>
            </a:r>
            <a:endParaRPr sz="1400">
              <a:latin typeface="IBM Plex Sans"/>
              <a:ea typeface="IBM Plex Sans"/>
              <a:cs typeface="IBM Plex Sans"/>
              <a:sym typeface="IBM Plex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c219e6b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c219e6b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First of all, I want to introduce you to the team. Russell and Yousra are both Computer Science majors, and they’ve been running point in setting up our platform. Ken, a computer engineer, has been focusing on all of the calculations that happen behind the scenes. I’ll let them tell you more about themselves in a few slides. My name is Diego, and I’m here to introduce you to our work.</a:t>
            </a:r>
            <a:endParaRPr sz="1400">
              <a:latin typeface="IBM Plex Sans"/>
              <a:ea typeface="IBM Plex Sans"/>
              <a:cs typeface="IBM Plex Sans"/>
              <a:sym typeface="IBM Plex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3c219e6b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3c219e6b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IBM Plex Sans"/>
                <a:ea typeface="IBM Plex Sans"/>
                <a:cs typeface="IBM Plex Sans"/>
                <a:sym typeface="IBM Plex Sans"/>
              </a:rPr>
              <a:t>Let’s go back to the mangoes we started with. Following our proposition, if Etihad partnered with an agricultural sensors firm, helped provide sensors to farmers around the world, cultivating strategic partnerships, they would have firsthand access to key data about the state of the mangoes. Using these data insights, you would proactively reach out to stakeholders on every part of the supply chain (farmers, freight forwarders, supermarkets), and together we would beat everyone to market. This is our vision.</a:t>
            </a:r>
            <a:endParaRPr sz="1400">
              <a:solidFill>
                <a:schemeClr val="dk1"/>
              </a:solidFill>
              <a:latin typeface="IBM Plex Sans"/>
              <a:ea typeface="IBM Plex Sans"/>
              <a:cs typeface="IBM Plex Sans"/>
              <a:sym typeface="IBM Plex Sans"/>
            </a:endParaRPr>
          </a:p>
          <a:p>
            <a:pPr marL="0" lvl="0" indent="0" algn="l" rtl="0">
              <a:spcBef>
                <a:spcPts val="1600"/>
              </a:spcBef>
              <a:spcAft>
                <a:spcPts val="1600"/>
              </a:spcAft>
              <a:buClr>
                <a:schemeClr val="dk1"/>
              </a:buClr>
              <a:buSzPts val="1100"/>
              <a:buFont typeface="Arial"/>
              <a:buNone/>
            </a:pPr>
            <a:r>
              <a:rPr lang="en" sz="1400">
                <a:solidFill>
                  <a:schemeClr val="dk1"/>
                </a:solidFill>
                <a:latin typeface="IBM Plex Sans"/>
                <a:ea typeface="IBM Plex Sans"/>
                <a:cs typeface="IBM Plex Sans"/>
                <a:sym typeface="IBM Plex Sans"/>
              </a:rPr>
              <a:t>The next steps for implementation of the current version would require access to more data, feeding it to the platform and adjusting the algorithms, and making sure it can scale and operate with the data inputs.</a:t>
            </a:r>
            <a:endParaRPr sz="1400">
              <a:solidFill>
                <a:schemeClr val="dk1"/>
              </a:solidFill>
              <a:latin typeface="IBM Plex Sans"/>
              <a:ea typeface="IBM Plex Sans"/>
              <a:cs typeface="IBM Plex Sans"/>
              <a:sym typeface="IBM Plex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3c219e6b4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3c219e6b4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a:solidFill>
                  <a:schemeClr val="dk1"/>
                </a:solidFill>
                <a:latin typeface="IBM Plex Sans"/>
                <a:ea typeface="IBM Plex Sans"/>
                <a:cs typeface="IBM Plex Sans"/>
                <a:sym typeface="IBM Plex Sans"/>
              </a:rPr>
              <a:t>Thank you for your time! We are now open to questions.</a:t>
            </a:r>
            <a:endParaRPr sz="1400">
              <a:latin typeface="IBM Plex Sans"/>
              <a:ea typeface="IBM Plex Sans"/>
              <a:cs typeface="IBM Plex Sans"/>
              <a:sym typeface="IBM Plex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c6c9d3b0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3c6c9d3b0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Video Link:</a:t>
            </a:r>
            <a:r>
              <a:rPr lang="en" u="sng">
                <a:solidFill>
                  <a:schemeClr val="hlink"/>
                </a:solidFill>
                <a:hlinkClick r:id="rId3"/>
              </a:rPr>
              <a:t>https://www.youtube.com/watch?v=nFuWfZ5VsfU&amp;feature=youtu.be</a:t>
            </a:r>
            <a:endParaRPr sz="1400">
              <a:latin typeface="IBM Plex Sans"/>
              <a:ea typeface="IBM Plex Sans"/>
              <a:cs typeface="IBM Plex Sans"/>
              <a:sym typeface="IBM Plex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3c6c9d3b0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3c6c9d3b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c6c9d3b0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3c6c9d3b0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Forecast Created by Ken Iiyoshi</a:t>
            </a:r>
            <a:endParaRPr sz="1400">
              <a:latin typeface="IBM Plex Sans"/>
              <a:ea typeface="IBM Plex Sans"/>
              <a:cs typeface="IBM Plex Sans"/>
              <a:sym typeface="IBM Plex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c6c9d3b0_6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c6c9d3b0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3cae7bc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3cae7bc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3cae7bc6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3cae7bc6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3c219e6b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3c219e6b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Did you know that 85% of the fruit and vegetables that we consume in the UAE are imported?</a:t>
            </a:r>
            <a:endParaRPr sz="1400">
              <a:latin typeface="IBM Plex Sans"/>
              <a:ea typeface="IBM Plex Sans"/>
              <a:cs typeface="IBM Plex Sans"/>
              <a:sym typeface="IBM Plex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3bf524385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3bf524385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IBM Plex Sans"/>
                <a:ea typeface="IBM Plex Sans"/>
                <a:cs typeface="IBM Plex Sans"/>
                <a:sym typeface="IBM Plex Sans"/>
              </a:rPr>
              <a:t>The market for imported fruits and vegetables, according to the OEC, is $6 billion dollars, out of which 1bn is flown in by air or sea. And that made us wonder, and I’m picking just a particular product here, how did this mango get here? Who farmed it? Who stocked the shelves of my favourite supermarket with hundreds of mangoes? And how could we get Etihad to import EVERY mango into this country?</a:t>
            </a:r>
            <a:endParaRPr sz="1400">
              <a:solidFill>
                <a:schemeClr val="dk1"/>
              </a:solidFill>
              <a:latin typeface="IBM Plex Sans"/>
              <a:ea typeface="IBM Plex Sans"/>
              <a:cs typeface="IBM Plex Sans"/>
              <a:sym typeface="IBM Plex Sans"/>
            </a:endParaRPr>
          </a:p>
          <a:p>
            <a:pPr marL="0" lvl="0" indent="0" algn="l" rtl="0">
              <a:spcBef>
                <a:spcPts val="1600"/>
              </a:spcBef>
              <a:spcAft>
                <a:spcPts val="1600"/>
              </a:spcAft>
              <a:buClr>
                <a:schemeClr val="dk1"/>
              </a:buClr>
              <a:buSzPts val="1100"/>
              <a:buFont typeface="Arial"/>
              <a:buNone/>
            </a:pPr>
            <a:r>
              <a:rPr lang="en" sz="1400">
                <a:solidFill>
                  <a:schemeClr val="dk1"/>
                </a:solidFill>
                <a:latin typeface="IBM Plex Sans"/>
                <a:ea typeface="IBM Plex Sans"/>
                <a:cs typeface="IBM Plex Sans"/>
                <a:sym typeface="IBM Plex Sans"/>
              </a:rPr>
              <a:t>Through smart partnerships and digitisation, how can we achieve a more effective data input and trend forecasting?</a:t>
            </a:r>
            <a:endParaRPr sz="1400">
              <a:solidFill>
                <a:schemeClr val="dk1"/>
              </a:solidFill>
              <a:latin typeface="IBM Plex Sans"/>
              <a:ea typeface="IBM Plex Sans"/>
              <a:cs typeface="IBM Plex Sans"/>
              <a:sym typeface="IBM Plex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3c219e6b4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3c219e6b4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And, you know, things have changed. When you think about we used to shop, the old way, you would go to your local market and see things firsthand, that’s not what it is about anymore. </a:t>
            </a:r>
            <a:endParaRPr sz="1400">
              <a:latin typeface="IBM Plex Sans"/>
              <a:ea typeface="IBM Plex Sans"/>
              <a:cs typeface="IBM Plex Sans"/>
              <a:sym typeface="IBM Plex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3c219e6b4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3c219e6b4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Let’s think about the way people shop nowadays. Let’s talk about e-commerce and globalisation</a:t>
            </a:r>
            <a:endParaRPr sz="1400">
              <a:latin typeface="IBM Plex Sans"/>
              <a:ea typeface="IBM Plex Sans"/>
              <a:cs typeface="IBM Plex Sans"/>
              <a:sym typeface="IBM Plex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3c219e6b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3c219e6b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The global ecommerce market - $5 trillion by 2021</a:t>
            </a:r>
            <a:endParaRPr sz="1400">
              <a:latin typeface="IBM Plex Sans"/>
              <a:ea typeface="IBM Plex Sans"/>
              <a:cs typeface="IBM Plex Sans"/>
              <a:sym typeface="IBM Plex Sans"/>
            </a:endParaRPr>
          </a:p>
          <a:p>
            <a:pPr marL="0" lvl="0" indent="0" algn="l" rtl="0">
              <a:spcBef>
                <a:spcPts val="0"/>
              </a:spcBef>
              <a:spcAft>
                <a:spcPts val="0"/>
              </a:spcAft>
              <a:buNone/>
            </a:pPr>
            <a:r>
              <a:rPr lang="en" sz="1400">
                <a:latin typeface="IBM Plex Sans"/>
                <a:ea typeface="IBM Plex Sans"/>
                <a:cs typeface="IBM Plex Sans"/>
                <a:sym typeface="IBM Plex Sans"/>
              </a:rPr>
              <a:t>What are the particularities of this market?</a:t>
            </a:r>
            <a:endParaRPr sz="1400">
              <a:latin typeface="IBM Plex Sans"/>
              <a:ea typeface="IBM Plex Sans"/>
              <a:cs typeface="IBM Plex Sans"/>
              <a:sym typeface="IBM Plex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c219e6b4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3c219e6b4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IBM Plex Sans"/>
                <a:ea typeface="IBM Plex Sans"/>
                <a:cs typeface="IBM Plex Sans"/>
                <a:sym typeface="IBM Plex Sans"/>
              </a:rPr>
              <a:t>It’s highly customized.</a:t>
            </a:r>
            <a:endParaRPr sz="1400">
              <a:latin typeface="IBM Plex Sans"/>
              <a:ea typeface="IBM Plex Sans"/>
              <a:cs typeface="IBM Plex Sans"/>
              <a:sym typeface="IBM Plex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3c219e6b4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3c219e6b4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400">
                <a:solidFill>
                  <a:schemeClr val="dk1"/>
                </a:solidFill>
                <a:latin typeface="IBM Plex Sans"/>
                <a:ea typeface="IBM Plex Sans"/>
                <a:cs typeface="IBM Plex Sans"/>
                <a:sym typeface="IBM Plex Sans"/>
              </a:rPr>
              <a:t>Trends change quickly</a:t>
            </a:r>
            <a:endParaRPr sz="1400">
              <a:solidFill>
                <a:schemeClr val="dk1"/>
              </a:solidFill>
              <a:latin typeface="IBM Plex Sans"/>
              <a:ea typeface="IBM Plex Sans"/>
              <a:cs typeface="IBM Plex Sans"/>
              <a:sym typeface="IBM Plex Sans"/>
            </a:endParaRPr>
          </a:p>
          <a:p>
            <a:pPr marL="0" lvl="0" indent="0" algn="l" rtl="0">
              <a:lnSpc>
                <a:spcPct val="200000"/>
              </a:lnSpc>
              <a:spcBef>
                <a:spcPts val="0"/>
              </a:spcBef>
              <a:spcAft>
                <a:spcPts val="0"/>
              </a:spcAft>
              <a:buClr>
                <a:schemeClr val="dk1"/>
              </a:buClr>
              <a:buSzPts val="1100"/>
              <a:buFont typeface="Arial"/>
              <a:buNone/>
            </a:pPr>
            <a:r>
              <a:rPr lang="en" sz="1400">
                <a:solidFill>
                  <a:schemeClr val="dk1"/>
                </a:solidFill>
                <a:latin typeface="IBM Plex Sans"/>
                <a:ea typeface="IBM Plex Sans"/>
                <a:cs typeface="IBM Plex Sans"/>
                <a:sym typeface="IBM Plex Sans"/>
              </a:rPr>
              <a:t>4 days average delivery time. Amazon, which promises free two-day delivery on millions of products to an estimated 63 million Prime customers in the U.S.</a:t>
            </a:r>
            <a:br>
              <a:rPr lang="en" sz="1400">
                <a:solidFill>
                  <a:schemeClr val="dk1"/>
                </a:solidFill>
                <a:latin typeface="IBM Plex Sans"/>
                <a:ea typeface="IBM Plex Sans"/>
                <a:cs typeface="IBM Plex Sans"/>
                <a:sym typeface="IBM Plex Sans"/>
              </a:rPr>
            </a:br>
            <a:r>
              <a:rPr lang="en" sz="1400">
                <a:solidFill>
                  <a:schemeClr val="dk1"/>
                </a:solidFill>
                <a:latin typeface="IBM Plex Sans"/>
                <a:ea typeface="IBM Plex Sans"/>
                <a:cs typeface="IBM Plex Sans"/>
                <a:sym typeface="IBM Plex Sans"/>
              </a:rPr>
              <a:t>The market is unpredictable, and it is extremely difficult to react to its shifts.</a:t>
            </a:r>
            <a:endParaRPr sz="1400">
              <a:solidFill>
                <a:schemeClr val="dk1"/>
              </a:solidFill>
              <a:latin typeface="IBM Plex Sans"/>
              <a:ea typeface="IBM Plex Sans"/>
              <a:cs typeface="IBM Plex Sans"/>
              <a:sym typeface="IBM Plex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mailto:nyuad.air@nyu.edu"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youtube.com/watch?v=nFuWfZ5VsfU&amp;feature=youtu.b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p:nvPr/>
        </p:nvSpPr>
        <p:spPr>
          <a:xfrm>
            <a:off x="2765706" y="1323742"/>
            <a:ext cx="3612600" cy="2496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1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039445" y="1551222"/>
            <a:ext cx="2745102" cy="199546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3" cstate="email">
            <a:alphaModFix/>
            <a:extLst>
              <a:ext uri="{28A0092B-C50C-407E-A947-70E740481C1C}">
                <a14:useLocalDpi xmlns:a14="http://schemas.microsoft.com/office/drawing/2010/main"/>
              </a:ext>
            </a:extLst>
          </a:blip>
          <a:srcRect r="27296" b="26838"/>
          <a:stretch/>
        </p:blipFill>
        <p:spPr>
          <a:xfrm>
            <a:off x="-100025" y="-95250"/>
            <a:ext cx="9244025" cy="5238750"/>
          </a:xfrm>
          <a:prstGeom prst="rect">
            <a:avLst/>
          </a:prstGeom>
          <a:noFill/>
          <a:ln>
            <a:noFill/>
          </a:ln>
        </p:spPr>
      </p:pic>
      <p:sp>
        <p:nvSpPr>
          <p:cNvPr id="121" name="Google Shape;121;p22"/>
          <p:cNvSpPr txBox="1">
            <a:spLocks noGrp="1"/>
          </p:cNvSpPr>
          <p:nvPr>
            <p:ph type="title" idx="4294967295"/>
          </p:nvPr>
        </p:nvSpPr>
        <p:spPr>
          <a:xfrm>
            <a:off x="311688" y="2150850"/>
            <a:ext cx="8520600" cy="8418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b="1">
                <a:solidFill>
                  <a:srgbClr val="000000"/>
                </a:solidFill>
                <a:highlight>
                  <a:srgbClr val="FFFFFF"/>
                </a:highlight>
                <a:latin typeface="Montserrat"/>
                <a:ea typeface="Montserrat"/>
                <a:cs typeface="Montserrat"/>
                <a:sym typeface="Montserrat"/>
              </a:rPr>
              <a:t>THE BIG QUESTION</a:t>
            </a:r>
            <a:endParaRPr b="1">
              <a:solidFill>
                <a:srgbClr val="000000"/>
              </a:solidFill>
              <a:highlight>
                <a:srgbClr val="FFFFFF"/>
              </a:highlight>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3"/>
          <p:cNvPicPr preferRelativeResize="0"/>
          <p:nvPr/>
        </p:nvPicPr>
        <p:blipFill rotWithShape="1">
          <a:blip r:embed="rId3" cstate="email">
            <a:alphaModFix/>
            <a:extLst>
              <a:ext uri="{28A0092B-C50C-407E-A947-70E740481C1C}">
                <a14:useLocalDpi xmlns:a14="http://schemas.microsoft.com/office/drawing/2010/main"/>
              </a:ext>
            </a:extLst>
          </a:blip>
          <a:srcRect r="29600" b="27038"/>
          <a:stretch/>
        </p:blipFill>
        <p:spPr>
          <a:xfrm>
            <a:off x="0" y="-209875"/>
            <a:ext cx="9143999" cy="5696275"/>
          </a:xfrm>
          <a:prstGeom prst="rect">
            <a:avLst/>
          </a:prstGeom>
          <a:noFill/>
          <a:ln>
            <a:noFill/>
          </a:ln>
        </p:spPr>
      </p:pic>
      <p:sp>
        <p:nvSpPr>
          <p:cNvPr id="127" name="Google Shape;127;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b="1">
                <a:solidFill>
                  <a:srgbClr val="FFFFFF"/>
                </a:solidFill>
                <a:highlight>
                  <a:srgbClr val="000000"/>
                </a:highlight>
                <a:latin typeface="Montserrat"/>
                <a:ea typeface="Montserrat"/>
                <a:cs typeface="Montserrat"/>
                <a:sym typeface="Montserrat"/>
              </a:rPr>
              <a:t>OUR SOLUTION</a:t>
            </a:r>
            <a:endParaRPr b="1">
              <a:solidFill>
                <a:srgbClr val="FFFFFF"/>
              </a:solidFill>
              <a:highlight>
                <a:srgbClr val="000000"/>
              </a:highlight>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extLst>
              <a:ext uri="{28A0092B-C50C-407E-A947-70E740481C1C}">
                <a14:useLocalDpi xmlns:a14="http://schemas.microsoft.com/office/drawing/2010/main" val="0"/>
              </a:ext>
            </a:extLst>
          </a:blip>
          <a:stretch>
            <a:fillRect/>
          </a:stretch>
        </p:blipFill>
        <p:spPr>
          <a:xfrm>
            <a:off x="-356700" y="-41004"/>
            <a:ext cx="9857400" cy="5537933"/>
          </a:xfrm>
          <a:prstGeom prst="rect">
            <a:avLst/>
          </a:prstGeom>
          <a:noFill/>
          <a:ln>
            <a:noFill/>
          </a:ln>
        </p:spPr>
      </p:pic>
      <p:sp>
        <p:nvSpPr>
          <p:cNvPr id="133" name="Google Shape;133;p24"/>
          <p:cNvSpPr txBox="1">
            <a:spLocks noGrp="1"/>
          </p:cNvSpPr>
          <p:nvPr>
            <p:ph type="title"/>
          </p:nvPr>
        </p:nvSpPr>
        <p:spPr>
          <a:xfrm>
            <a:off x="311688" y="2150850"/>
            <a:ext cx="8520600" cy="8418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b="1">
                <a:solidFill>
                  <a:srgbClr val="000000"/>
                </a:solidFill>
                <a:highlight>
                  <a:srgbClr val="FFFFFF"/>
                </a:highlight>
                <a:latin typeface="Montserrat"/>
                <a:ea typeface="Montserrat"/>
                <a:cs typeface="Montserrat"/>
                <a:sym typeface="Montserrat"/>
              </a:rPr>
              <a:t>REAL TIME DATA</a:t>
            </a:r>
            <a:endParaRPr b="1">
              <a:solidFill>
                <a:srgbClr val="000000"/>
              </a:solidFill>
              <a:highlight>
                <a:srgbClr val="FFFFFF"/>
              </a:highlight>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5"/>
          <p:cNvPicPr preferRelativeResize="0"/>
          <p:nvPr/>
        </p:nvPicPr>
        <p:blipFill>
          <a:blip r:embed="rId3">
            <a:alphaModFix/>
          </a:blip>
          <a:stretch>
            <a:fillRect/>
          </a:stretch>
        </p:blipFill>
        <p:spPr>
          <a:xfrm>
            <a:off x="-58175" y="-972563"/>
            <a:ext cx="9260350" cy="6167375"/>
          </a:xfrm>
          <a:prstGeom prst="rect">
            <a:avLst/>
          </a:prstGeom>
          <a:noFill/>
          <a:ln>
            <a:noFill/>
          </a:ln>
        </p:spPr>
      </p:pic>
      <p:sp>
        <p:nvSpPr>
          <p:cNvPr id="139" name="Google Shape;139;p25"/>
          <p:cNvSpPr txBox="1">
            <a:spLocks noGrp="1"/>
          </p:cNvSpPr>
          <p:nvPr>
            <p:ph type="title"/>
          </p:nvPr>
        </p:nvSpPr>
        <p:spPr>
          <a:xfrm>
            <a:off x="211375" y="2150850"/>
            <a:ext cx="8772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highlight>
                  <a:srgbClr val="FFFFFF"/>
                </a:highlight>
                <a:latin typeface="Montserrat"/>
                <a:ea typeface="Montserrat"/>
                <a:cs typeface="Montserrat"/>
                <a:sym typeface="Montserrat"/>
              </a:rPr>
              <a:t>AI + HUMAN FORECASTING</a:t>
            </a:r>
            <a:endParaRPr b="1">
              <a:solidFill>
                <a:srgbClr val="000000"/>
              </a:solidFill>
              <a:highlight>
                <a:srgbClr val="FFFFFF"/>
              </a:highlight>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25" y="2278200"/>
            <a:ext cx="9144000" cy="295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txBox="1">
            <a:spLocks noGrp="1"/>
          </p:cNvSpPr>
          <p:nvPr>
            <p:ph type="title"/>
          </p:nvPr>
        </p:nvSpPr>
        <p:spPr>
          <a:xfrm>
            <a:off x="1247500" y="2665350"/>
            <a:ext cx="7571400" cy="217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Montserrat"/>
                <a:ea typeface="Montserrat"/>
                <a:cs typeface="Montserrat"/>
                <a:sym typeface="Montserrat"/>
              </a:rPr>
              <a:t>Empowering decision making through data visualization and AI-powered insights</a:t>
            </a:r>
            <a:endParaRPr>
              <a:solidFill>
                <a:srgbClr val="FFFFFF"/>
              </a:solidFill>
              <a:latin typeface="Montserrat"/>
              <a:ea typeface="Montserrat"/>
              <a:cs typeface="Montserrat"/>
              <a:sym typeface="Montserrat"/>
            </a:endParaRPr>
          </a:p>
        </p:txBody>
      </p:sp>
      <p:pic>
        <p:nvPicPr>
          <p:cNvPr id="146" name="Google Shape;146;p26"/>
          <p:cNvPicPr preferRelativeResize="0"/>
          <p:nvPr/>
        </p:nvPicPr>
        <p:blipFill rotWithShape="1">
          <a:blip r:embed="rId3" cstate="email">
            <a:alphaModFix amt="34000"/>
            <a:extLst>
              <a:ext uri="{28A0092B-C50C-407E-A947-70E740481C1C}">
                <a14:useLocalDpi xmlns:a14="http://schemas.microsoft.com/office/drawing/2010/main"/>
              </a:ext>
            </a:extLst>
          </a:blip>
          <a:srcRect/>
          <a:stretch/>
        </p:blipFill>
        <p:spPr>
          <a:xfrm>
            <a:off x="135525" y="115525"/>
            <a:ext cx="2878726" cy="209260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7"/>
        <p:cNvGrpSpPr/>
        <p:nvPr/>
      </p:nvGrpSpPr>
      <p:grpSpPr>
        <a:xfrm>
          <a:off x="0" y="0"/>
          <a:ext cx="0" cy="0"/>
          <a:chOff x="0" y="0"/>
          <a:chExt cx="0" cy="0"/>
        </a:xfrm>
      </p:grpSpPr>
      <p:pic>
        <p:nvPicPr>
          <p:cNvPr id="158" name="Google Shape;158;p28"/>
          <p:cNvPicPr preferRelativeResize="0"/>
          <p:nvPr/>
        </p:nvPicPr>
        <p:blipFill>
          <a:blip r:embed="rId3">
            <a:extLst>
              <a:ext uri="{28A0092B-C50C-407E-A947-70E740481C1C}">
                <a14:useLocalDpi xmlns:a14="http://schemas.microsoft.com/office/drawing/2010/main" val="0"/>
              </a:ext>
            </a:extLst>
          </a:blip>
          <a:stretch>
            <a:fillRect/>
          </a:stretch>
        </p:blipFill>
        <p:spPr>
          <a:xfrm>
            <a:off x="152400" y="2585977"/>
            <a:ext cx="3710075" cy="2424646"/>
          </a:xfrm>
          <a:prstGeom prst="rect">
            <a:avLst/>
          </a:prstGeom>
          <a:noFill/>
          <a:ln>
            <a:noFill/>
          </a:ln>
        </p:spPr>
      </p:pic>
      <p:pic>
        <p:nvPicPr>
          <p:cNvPr id="159" name="Google Shape;159;p28"/>
          <p:cNvPicPr preferRelativeResize="0"/>
          <p:nvPr/>
        </p:nvPicPr>
        <p:blipFill>
          <a:blip r:embed="rId4">
            <a:extLst>
              <a:ext uri="{28A0092B-C50C-407E-A947-70E740481C1C}">
                <a14:useLocalDpi xmlns:a14="http://schemas.microsoft.com/office/drawing/2010/main" val="0"/>
              </a:ext>
            </a:extLst>
          </a:blip>
          <a:stretch>
            <a:fillRect/>
          </a:stretch>
        </p:blipFill>
        <p:spPr>
          <a:xfrm>
            <a:off x="152400" y="154305"/>
            <a:ext cx="3710075" cy="2314989"/>
          </a:xfrm>
          <a:prstGeom prst="rect">
            <a:avLst/>
          </a:prstGeom>
          <a:noFill/>
          <a:ln>
            <a:noFill/>
          </a:ln>
        </p:spPr>
      </p:pic>
      <p:sp>
        <p:nvSpPr>
          <p:cNvPr id="160" name="Google Shape;160;p28"/>
          <p:cNvSpPr txBox="1"/>
          <p:nvPr/>
        </p:nvSpPr>
        <p:spPr>
          <a:xfrm>
            <a:off x="152388" y="2337900"/>
            <a:ext cx="3710100"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highlight>
                  <a:srgbClr val="000000"/>
                </a:highlight>
                <a:latin typeface="Montserrat"/>
                <a:ea typeface="Montserrat"/>
                <a:cs typeface="Montserrat"/>
                <a:sym typeface="Montserrat"/>
              </a:rPr>
              <a:t>THE OLD WAY</a:t>
            </a:r>
            <a:endParaRPr sz="3000" b="1">
              <a:solidFill>
                <a:srgbClr val="FFFFFF"/>
              </a:solidFill>
              <a:highlight>
                <a:srgbClr val="000000"/>
              </a:highlight>
              <a:latin typeface="Montserrat"/>
              <a:ea typeface="Montserrat"/>
              <a:cs typeface="Montserrat"/>
              <a:sym typeface="Montserrat"/>
            </a:endParaRPr>
          </a:p>
        </p:txBody>
      </p:sp>
      <p:pic>
        <p:nvPicPr>
          <p:cNvPr id="161" name="Google Shape;161;p28"/>
          <p:cNvPicPr preferRelativeResize="0"/>
          <p:nvPr/>
        </p:nvPicPr>
        <p:blipFill>
          <a:blip r:embed="rId5">
            <a:extLst>
              <a:ext uri="{28A0092B-C50C-407E-A947-70E740481C1C}">
                <a14:useLocalDpi xmlns:a14="http://schemas.microsoft.com/office/drawing/2010/main" val="0"/>
              </a:ext>
            </a:extLst>
          </a:blip>
          <a:stretch>
            <a:fillRect/>
          </a:stretch>
        </p:blipFill>
        <p:spPr>
          <a:xfrm>
            <a:off x="5270825" y="152402"/>
            <a:ext cx="3710074" cy="2318796"/>
          </a:xfrm>
          <a:prstGeom prst="rect">
            <a:avLst/>
          </a:prstGeom>
          <a:noFill/>
          <a:ln>
            <a:noFill/>
          </a:ln>
        </p:spPr>
      </p:pic>
      <p:pic>
        <p:nvPicPr>
          <p:cNvPr id="162" name="Google Shape;162;p28"/>
          <p:cNvPicPr preferRelativeResize="0"/>
          <p:nvPr/>
        </p:nvPicPr>
        <p:blipFill>
          <a:blip r:embed="rId6">
            <a:extLst>
              <a:ext uri="{28A0092B-C50C-407E-A947-70E740481C1C}">
                <a14:useLocalDpi xmlns:a14="http://schemas.microsoft.com/office/drawing/2010/main" val="0"/>
              </a:ext>
            </a:extLst>
          </a:blip>
          <a:stretch>
            <a:fillRect/>
          </a:stretch>
        </p:blipFill>
        <p:spPr>
          <a:xfrm>
            <a:off x="5271188" y="2637925"/>
            <a:ext cx="3709348" cy="2373251"/>
          </a:xfrm>
          <a:prstGeom prst="rect">
            <a:avLst/>
          </a:prstGeom>
          <a:noFill/>
          <a:ln>
            <a:noFill/>
          </a:ln>
        </p:spPr>
      </p:pic>
      <p:sp>
        <p:nvSpPr>
          <p:cNvPr id="163" name="Google Shape;163;p28"/>
          <p:cNvSpPr txBox="1"/>
          <p:nvPr/>
        </p:nvSpPr>
        <p:spPr>
          <a:xfrm>
            <a:off x="5270813" y="2337900"/>
            <a:ext cx="3710100"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highlight>
                  <a:srgbClr val="000000"/>
                </a:highlight>
                <a:latin typeface="Montserrat"/>
                <a:ea typeface="Montserrat"/>
                <a:cs typeface="Montserrat"/>
                <a:sym typeface="Montserrat"/>
              </a:rPr>
              <a:t>THE NEW WAY</a:t>
            </a:r>
            <a:endParaRPr sz="3000" b="1">
              <a:solidFill>
                <a:srgbClr val="FFFFFF"/>
              </a:solidFill>
              <a:highlight>
                <a:srgbClr val="000000"/>
              </a:highlight>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b="1">
                <a:highlight>
                  <a:srgbClr val="FFFFFF"/>
                </a:highlight>
                <a:latin typeface="Montserrat"/>
                <a:ea typeface="Montserrat"/>
                <a:cs typeface="Montserrat"/>
                <a:sym typeface="Montserrat"/>
              </a:rPr>
              <a:t>TECH DEMO</a:t>
            </a:r>
            <a:endParaRPr>
              <a:highlight>
                <a:srgbClr val="FFFFFF"/>
              </a:highlight>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11700" y="445025"/>
            <a:ext cx="8520600" cy="10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latin typeface="Montserrat"/>
                <a:ea typeface="Montserrat"/>
                <a:cs typeface="Montserrat"/>
                <a:sym typeface="Montserrat"/>
              </a:rPr>
              <a:t>WHAT WILL IT BECOME TOMORROW?</a:t>
            </a:r>
            <a:endParaRPr sz="3500" b="1">
              <a:latin typeface="Montserrat"/>
              <a:ea typeface="Montserrat"/>
              <a:cs typeface="Montserrat"/>
              <a:sym typeface="Montserrat"/>
            </a:endParaRPr>
          </a:p>
        </p:txBody>
      </p:sp>
      <p:sp>
        <p:nvSpPr>
          <p:cNvPr id="175" name="Google Shape;175;p30"/>
          <p:cNvSpPr txBox="1"/>
          <p:nvPr/>
        </p:nvSpPr>
        <p:spPr>
          <a:xfrm>
            <a:off x="311699" y="1758750"/>
            <a:ext cx="6262800" cy="498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Montserrat"/>
              <a:buChar char="●"/>
            </a:pPr>
            <a:r>
              <a:rPr lang="en" sz="2400">
                <a:solidFill>
                  <a:schemeClr val="dk1"/>
                </a:solidFill>
                <a:latin typeface="Montserrat"/>
                <a:ea typeface="Montserrat"/>
                <a:cs typeface="Montserrat"/>
                <a:sym typeface="Montserrat"/>
              </a:rPr>
              <a:t>Capacity management </a:t>
            </a:r>
            <a:endParaRPr sz="2400">
              <a:solidFill>
                <a:schemeClr val="dk1"/>
              </a:solidFill>
              <a:latin typeface="Montserrat"/>
              <a:ea typeface="Montserrat"/>
              <a:cs typeface="Montserrat"/>
              <a:sym typeface="Montserrat"/>
            </a:endParaRPr>
          </a:p>
          <a:p>
            <a:pPr marL="0" lvl="0" indent="0" algn="l" rtl="0">
              <a:spcBef>
                <a:spcPts val="0"/>
              </a:spcBef>
              <a:spcAft>
                <a:spcPts val="0"/>
              </a:spcAft>
              <a:buNone/>
            </a:pPr>
            <a:endParaRPr sz="2400">
              <a:latin typeface="Montserrat"/>
              <a:ea typeface="Montserrat"/>
              <a:cs typeface="Montserrat"/>
              <a:sym typeface="Montserrat"/>
            </a:endParaRPr>
          </a:p>
        </p:txBody>
      </p:sp>
      <p:sp>
        <p:nvSpPr>
          <p:cNvPr id="176" name="Google Shape;176;p30"/>
          <p:cNvSpPr txBox="1"/>
          <p:nvPr/>
        </p:nvSpPr>
        <p:spPr>
          <a:xfrm>
            <a:off x="311699" y="2423751"/>
            <a:ext cx="5796000" cy="498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Montserrat"/>
              <a:buChar char="●"/>
            </a:pPr>
            <a:r>
              <a:rPr lang="en" sz="2400">
                <a:latin typeface="Montserrat"/>
                <a:ea typeface="Montserrat"/>
                <a:cs typeface="Montserrat"/>
                <a:sym typeface="Montserrat"/>
              </a:rPr>
              <a:t>Route optimization</a:t>
            </a:r>
            <a:endParaRPr sz="24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400">
              <a:solidFill>
                <a:schemeClr val="dk1"/>
              </a:solidFill>
              <a:latin typeface="Montserrat"/>
              <a:ea typeface="Montserrat"/>
              <a:cs typeface="Montserrat"/>
              <a:sym typeface="Montserrat"/>
            </a:endParaRPr>
          </a:p>
          <a:p>
            <a:pPr marL="0" lvl="0" indent="0" algn="l" rtl="0">
              <a:spcBef>
                <a:spcPts val="0"/>
              </a:spcBef>
              <a:spcAft>
                <a:spcPts val="0"/>
              </a:spcAft>
              <a:buNone/>
            </a:pPr>
            <a:endParaRPr sz="2400">
              <a:latin typeface="Montserrat"/>
              <a:ea typeface="Montserrat"/>
              <a:cs typeface="Montserrat"/>
              <a:sym typeface="Montserrat"/>
            </a:endParaRPr>
          </a:p>
        </p:txBody>
      </p:sp>
      <p:sp>
        <p:nvSpPr>
          <p:cNvPr id="177" name="Google Shape;177;p30"/>
          <p:cNvSpPr txBox="1"/>
          <p:nvPr/>
        </p:nvSpPr>
        <p:spPr>
          <a:xfrm>
            <a:off x="311699" y="3088751"/>
            <a:ext cx="5983800" cy="498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Montserrat"/>
              <a:buChar char="●"/>
            </a:pPr>
            <a:r>
              <a:rPr lang="en" sz="2400">
                <a:solidFill>
                  <a:schemeClr val="dk1"/>
                </a:solidFill>
                <a:latin typeface="Montserrat"/>
                <a:ea typeface="Montserrat"/>
                <a:cs typeface="Montserrat"/>
                <a:sym typeface="Montserrat"/>
              </a:rPr>
              <a:t>Budget management</a:t>
            </a:r>
            <a:endParaRPr sz="24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400">
              <a:solidFill>
                <a:schemeClr val="dk1"/>
              </a:solidFill>
              <a:latin typeface="Montserrat"/>
              <a:ea typeface="Montserrat"/>
              <a:cs typeface="Montserrat"/>
              <a:sym typeface="Montserrat"/>
            </a:endParaRPr>
          </a:p>
          <a:p>
            <a:pPr marL="0" lvl="0" indent="0" algn="l" rtl="0">
              <a:spcBef>
                <a:spcPts val="0"/>
              </a:spcBef>
              <a:spcAft>
                <a:spcPts val="0"/>
              </a:spcAft>
              <a:buNone/>
            </a:pPr>
            <a:endParaRPr sz="2400">
              <a:latin typeface="Montserrat"/>
              <a:ea typeface="Montserrat"/>
              <a:cs typeface="Montserrat"/>
              <a:sym typeface="Montserrat"/>
            </a:endParaRPr>
          </a:p>
        </p:txBody>
      </p:sp>
      <p:sp>
        <p:nvSpPr>
          <p:cNvPr id="178" name="Google Shape;178;p30"/>
          <p:cNvSpPr txBox="1"/>
          <p:nvPr/>
        </p:nvSpPr>
        <p:spPr>
          <a:xfrm>
            <a:off x="311699" y="3753752"/>
            <a:ext cx="6862800" cy="498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Montserrat"/>
              <a:buChar char="●"/>
            </a:pPr>
            <a:r>
              <a:rPr lang="en" sz="2400">
                <a:solidFill>
                  <a:schemeClr val="dk1"/>
                </a:solidFill>
                <a:latin typeface="Montserrat"/>
                <a:ea typeface="Montserrat"/>
                <a:cs typeface="Montserrat"/>
                <a:sym typeface="Montserrat"/>
              </a:rPr>
              <a:t>Pricing Strategy</a:t>
            </a:r>
            <a:endParaRPr sz="24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400">
              <a:solidFill>
                <a:schemeClr val="dk1"/>
              </a:solidFill>
              <a:latin typeface="Montserrat"/>
              <a:ea typeface="Montserrat"/>
              <a:cs typeface="Montserrat"/>
              <a:sym typeface="Montserrat"/>
            </a:endParaRPr>
          </a:p>
          <a:p>
            <a:pPr marL="0" lvl="0" indent="0" algn="l" rtl="0">
              <a:spcBef>
                <a:spcPts val="0"/>
              </a:spcBef>
              <a:spcAft>
                <a:spcPts val="0"/>
              </a:spcAft>
              <a:buNone/>
            </a:pPr>
            <a:endParaRPr sz="2400">
              <a:latin typeface="Montserrat"/>
              <a:ea typeface="Montserrat"/>
              <a:cs typeface="Montserrat"/>
              <a:sym typeface="Montserrat"/>
            </a:endParaRPr>
          </a:p>
        </p:txBody>
      </p:sp>
      <p:sp>
        <p:nvSpPr>
          <p:cNvPr id="179" name="Google Shape;179;p30"/>
          <p:cNvSpPr txBox="1"/>
          <p:nvPr/>
        </p:nvSpPr>
        <p:spPr>
          <a:xfrm>
            <a:off x="311700" y="4418750"/>
            <a:ext cx="7650900" cy="498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Montserrat"/>
              <a:buChar char="●"/>
            </a:pPr>
            <a:r>
              <a:rPr lang="en" sz="2400">
                <a:solidFill>
                  <a:schemeClr val="dk1"/>
                </a:solidFill>
                <a:latin typeface="Montserrat"/>
                <a:ea typeface="Montserrat"/>
                <a:cs typeface="Montserrat"/>
                <a:sym typeface="Montserrat"/>
              </a:rPr>
              <a:t>Coupled with ACD data &amp; other data sources</a:t>
            </a:r>
            <a:endParaRPr sz="24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2400">
              <a:solidFill>
                <a:schemeClr val="dk1"/>
              </a:solidFill>
              <a:latin typeface="Montserrat"/>
              <a:ea typeface="Montserrat"/>
              <a:cs typeface="Montserrat"/>
              <a:sym typeface="Montserrat"/>
            </a:endParaRPr>
          </a:p>
          <a:p>
            <a:pPr marL="0" lvl="0" indent="0" algn="l" rtl="0">
              <a:spcBef>
                <a:spcPts val="0"/>
              </a:spcBef>
              <a:spcAft>
                <a:spcPts val="0"/>
              </a:spcAft>
              <a:buNone/>
            </a:pPr>
            <a:endParaRPr sz="240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latin typeface="Montserrat"/>
                <a:ea typeface="Montserrat"/>
                <a:cs typeface="Montserrat"/>
                <a:sym typeface="Montserrat"/>
              </a:rPr>
              <a:t>WHY NOW?</a:t>
            </a:r>
            <a:endParaRPr sz="3500" b="1">
              <a:latin typeface="Montserrat"/>
              <a:ea typeface="Montserrat"/>
              <a:cs typeface="Montserrat"/>
              <a:sym typeface="Montserrat"/>
            </a:endParaRPr>
          </a:p>
        </p:txBody>
      </p:sp>
      <p:sp>
        <p:nvSpPr>
          <p:cNvPr id="185" name="Google Shape;185;p31"/>
          <p:cNvSpPr txBox="1"/>
          <p:nvPr/>
        </p:nvSpPr>
        <p:spPr>
          <a:xfrm>
            <a:off x="937425" y="1367275"/>
            <a:ext cx="75153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Montserrat"/>
                <a:ea typeface="Montserrat"/>
                <a:cs typeface="Montserrat"/>
                <a:sym typeface="Montserrat"/>
              </a:rPr>
              <a:t>Modernizing air cargo</a:t>
            </a:r>
            <a:endParaRPr sz="3000">
              <a:solidFill>
                <a:schemeClr val="dk1"/>
              </a:solidFill>
              <a:latin typeface="Montserrat"/>
              <a:ea typeface="Montserrat"/>
              <a:cs typeface="Montserrat"/>
              <a:sym typeface="Montserrat"/>
            </a:endParaRPr>
          </a:p>
        </p:txBody>
      </p:sp>
      <p:sp>
        <p:nvSpPr>
          <p:cNvPr id="186" name="Google Shape;186;p31"/>
          <p:cNvSpPr txBox="1"/>
          <p:nvPr/>
        </p:nvSpPr>
        <p:spPr>
          <a:xfrm>
            <a:off x="382300" y="2068375"/>
            <a:ext cx="8520600" cy="65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latin typeface="Montserrat"/>
                <a:ea typeface="Montserrat"/>
                <a:cs typeface="Montserrat"/>
                <a:sym typeface="Montserrat"/>
              </a:rPr>
              <a:t>Smart partnerships and innovation</a:t>
            </a:r>
            <a:endParaRPr sz="3000">
              <a:solidFill>
                <a:schemeClr val="dk1"/>
              </a:solidFill>
              <a:latin typeface="Montserrat"/>
              <a:ea typeface="Montserrat"/>
              <a:cs typeface="Montserrat"/>
              <a:sym typeface="Montserrat"/>
            </a:endParaRPr>
          </a:p>
        </p:txBody>
      </p:sp>
      <p:sp>
        <p:nvSpPr>
          <p:cNvPr id="187" name="Google Shape;187;p31"/>
          <p:cNvSpPr txBox="1"/>
          <p:nvPr/>
        </p:nvSpPr>
        <p:spPr>
          <a:xfrm>
            <a:off x="2332125" y="2727108"/>
            <a:ext cx="47259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Montserrat"/>
                <a:ea typeface="Montserrat"/>
                <a:cs typeface="Montserrat"/>
                <a:sym typeface="Montserrat"/>
              </a:rPr>
              <a:t>First mover advantage</a:t>
            </a:r>
            <a:endParaRPr sz="3000">
              <a:solidFill>
                <a:schemeClr val="dk1"/>
              </a:solidFill>
              <a:latin typeface="Montserrat"/>
              <a:ea typeface="Montserrat"/>
              <a:cs typeface="Montserrat"/>
              <a:sym typeface="Montserrat"/>
            </a:endParaRPr>
          </a:p>
        </p:txBody>
      </p:sp>
      <p:sp>
        <p:nvSpPr>
          <p:cNvPr id="188" name="Google Shape;188;p31"/>
          <p:cNvSpPr txBox="1"/>
          <p:nvPr/>
        </p:nvSpPr>
        <p:spPr>
          <a:xfrm>
            <a:off x="1972875" y="3429650"/>
            <a:ext cx="5444400" cy="11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Montserrat"/>
                <a:ea typeface="Montserrat"/>
                <a:cs typeface="Montserrat"/>
                <a:sym typeface="Montserrat"/>
              </a:rPr>
              <a:t>Strengthening the revenue management system</a:t>
            </a:r>
            <a:endParaRPr sz="3000">
              <a:solidFill>
                <a:schemeClr val="dk1"/>
              </a:solidFill>
              <a:latin typeface="Roboto"/>
              <a:ea typeface="Roboto"/>
              <a:cs typeface="Roboto"/>
              <a:sym typeface="Roboto"/>
            </a:endParaRPr>
          </a:p>
          <a:p>
            <a:pPr marL="0" lvl="0" indent="0" algn="l" rtl="0">
              <a:spcBef>
                <a:spcPts val="0"/>
              </a:spcBef>
              <a:spcAft>
                <a:spcPts val="0"/>
              </a:spcAft>
              <a:buNone/>
            </a:pPr>
            <a:endParaRPr sz="300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latin typeface="Montserrat"/>
                <a:ea typeface="Montserrat"/>
                <a:cs typeface="Montserrat"/>
                <a:sym typeface="Montserrat"/>
              </a:rPr>
              <a:t>IMPLEMENTATION</a:t>
            </a:r>
            <a:endParaRPr sz="3500" b="1">
              <a:latin typeface="Montserrat"/>
              <a:ea typeface="Montserrat"/>
              <a:cs typeface="Montserrat"/>
              <a:sym typeface="Montserrat"/>
            </a:endParaRPr>
          </a:p>
        </p:txBody>
      </p:sp>
      <p:grpSp>
        <p:nvGrpSpPr>
          <p:cNvPr id="194" name="Google Shape;194;p32"/>
          <p:cNvGrpSpPr/>
          <p:nvPr/>
        </p:nvGrpSpPr>
        <p:grpSpPr>
          <a:xfrm>
            <a:off x="606912" y="2806271"/>
            <a:ext cx="2520491" cy="1879136"/>
            <a:chOff x="118775" y="2809575"/>
            <a:chExt cx="2866800" cy="2137325"/>
          </a:xfrm>
        </p:grpSpPr>
        <p:pic>
          <p:nvPicPr>
            <p:cNvPr id="195" name="Google Shape;195;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975" y="3123200"/>
              <a:ext cx="2859600" cy="1823700"/>
            </a:xfrm>
            <a:prstGeom prst="roundRect">
              <a:avLst>
                <a:gd name="adj" fmla="val 41385"/>
              </a:avLst>
            </a:prstGeom>
            <a:noFill/>
            <a:ln>
              <a:noFill/>
            </a:ln>
          </p:spPr>
        </p:pic>
        <p:sp>
          <p:nvSpPr>
            <p:cNvPr id="196" name="Google Shape;196;p32"/>
            <p:cNvSpPr/>
            <p:nvPr/>
          </p:nvSpPr>
          <p:spPr>
            <a:xfrm>
              <a:off x="118775" y="2813925"/>
              <a:ext cx="828000" cy="828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txBox="1"/>
            <p:nvPr/>
          </p:nvSpPr>
          <p:spPr>
            <a:xfrm>
              <a:off x="193775" y="2809575"/>
              <a:ext cx="678000" cy="8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C4921B"/>
                  </a:solidFill>
                  <a:latin typeface="Roboto"/>
                  <a:ea typeface="Roboto"/>
                  <a:cs typeface="Roboto"/>
                  <a:sym typeface="Roboto"/>
                </a:rPr>
                <a:t>1</a:t>
              </a:r>
              <a:endParaRPr sz="4000" b="1">
                <a:solidFill>
                  <a:srgbClr val="C4921B"/>
                </a:solidFill>
                <a:latin typeface="Roboto"/>
                <a:ea typeface="Roboto"/>
                <a:cs typeface="Roboto"/>
                <a:sym typeface="Roboto"/>
              </a:endParaRPr>
            </a:p>
          </p:txBody>
        </p:sp>
      </p:grpSp>
      <p:grpSp>
        <p:nvGrpSpPr>
          <p:cNvPr id="198" name="Google Shape;198;p32"/>
          <p:cNvGrpSpPr/>
          <p:nvPr/>
        </p:nvGrpSpPr>
        <p:grpSpPr>
          <a:xfrm>
            <a:off x="5621605" y="2984088"/>
            <a:ext cx="2646238" cy="1755521"/>
            <a:chOff x="5822475" y="3058525"/>
            <a:chExt cx="3009825" cy="1996725"/>
          </a:xfrm>
        </p:grpSpPr>
        <p:pic>
          <p:nvPicPr>
            <p:cNvPr id="199" name="Google Shape;199;p3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972700" y="3231550"/>
              <a:ext cx="2859600" cy="1823700"/>
            </a:xfrm>
            <a:prstGeom prst="roundRect">
              <a:avLst>
                <a:gd name="adj" fmla="val 41385"/>
              </a:avLst>
            </a:prstGeom>
            <a:noFill/>
            <a:ln>
              <a:noFill/>
            </a:ln>
          </p:spPr>
        </p:pic>
        <p:sp>
          <p:nvSpPr>
            <p:cNvPr id="200" name="Google Shape;200;p32"/>
            <p:cNvSpPr/>
            <p:nvPr/>
          </p:nvSpPr>
          <p:spPr>
            <a:xfrm>
              <a:off x="5822475" y="3062875"/>
              <a:ext cx="828000" cy="828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txBox="1"/>
            <p:nvPr/>
          </p:nvSpPr>
          <p:spPr>
            <a:xfrm>
              <a:off x="5897461" y="3058525"/>
              <a:ext cx="678000" cy="8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C4921B"/>
                  </a:solidFill>
                  <a:latin typeface="Roboto"/>
                  <a:ea typeface="Roboto"/>
                  <a:cs typeface="Roboto"/>
                  <a:sym typeface="Roboto"/>
                </a:rPr>
                <a:t>3</a:t>
              </a:r>
              <a:endParaRPr sz="4000" b="1">
                <a:solidFill>
                  <a:srgbClr val="C4921B"/>
                </a:solidFill>
                <a:latin typeface="Roboto"/>
                <a:ea typeface="Roboto"/>
                <a:cs typeface="Roboto"/>
                <a:sym typeface="Roboto"/>
              </a:endParaRPr>
            </a:p>
          </p:txBody>
        </p:sp>
      </p:grpSp>
      <p:sp>
        <p:nvSpPr>
          <p:cNvPr id="202" name="Google Shape;202;p32"/>
          <p:cNvSpPr txBox="1"/>
          <p:nvPr/>
        </p:nvSpPr>
        <p:spPr>
          <a:xfrm>
            <a:off x="1377250" y="4274125"/>
            <a:ext cx="9798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SemiBold"/>
                <a:ea typeface="Montserrat SemiBold"/>
                <a:cs typeface="Montserrat SemiBold"/>
                <a:sym typeface="Montserrat SemiBold"/>
              </a:rPr>
              <a:t>Expand</a:t>
            </a:r>
            <a:endParaRPr sz="1600">
              <a:solidFill>
                <a:srgbClr val="FFFFFF"/>
              </a:solidFill>
              <a:latin typeface="Montserrat SemiBold"/>
              <a:ea typeface="Montserrat SemiBold"/>
              <a:cs typeface="Montserrat SemiBold"/>
              <a:sym typeface="Montserrat SemiBold"/>
            </a:endParaRPr>
          </a:p>
        </p:txBody>
      </p:sp>
      <p:sp>
        <p:nvSpPr>
          <p:cNvPr id="203" name="Google Shape;203;p32"/>
          <p:cNvSpPr txBox="1"/>
          <p:nvPr/>
        </p:nvSpPr>
        <p:spPr>
          <a:xfrm>
            <a:off x="6642125" y="4326600"/>
            <a:ext cx="7422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SemiBold"/>
                <a:ea typeface="Montserrat SemiBold"/>
                <a:cs typeface="Montserrat SemiBold"/>
                <a:sym typeface="Montserrat SemiBold"/>
              </a:rPr>
              <a:t>Scale</a:t>
            </a:r>
            <a:endParaRPr sz="1600">
              <a:solidFill>
                <a:srgbClr val="FFFFFF"/>
              </a:solidFill>
              <a:latin typeface="Montserrat SemiBold"/>
              <a:ea typeface="Montserrat SemiBold"/>
              <a:cs typeface="Montserrat SemiBold"/>
              <a:sym typeface="Montserrat SemiBold"/>
            </a:endParaRPr>
          </a:p>
        </p:txBody>
      </p:sp>
      <p:pic>
        <p:nvPicPr>
          <p:cNvPr id="204" name="Google Shape;204;p3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186274" y="1421740"/>
            <a:ext cx="2514300" cy="1603500"/>
          </a:xfrm>
          <a:prstGeom prst="roundRect">
            <a:avLst>
              <a:gd name="adj" fmla="val 41385"/>
            </a:avLst>
          </a:prstGeom>
          <a:noFill/>
          <a:ln>
            <a:noFill/>
          </a:ln>
        </p:spPr>
      </p:pic>
      <p:sp>
        <p:nvSpPr>
          <p:cNvPr id="205" name="Google Shape;205;p32"/>
          <p:cNvSpPr txBox="1"/>
          <p:nvPr/>
        </p:nvSpPr>
        <p:spPr>
          <a:xfrm>
            <a:off x="1310825" y="2212300"/>
            <a:ext cx="7422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SemiBold"/>
                <a:ea typeface="Montserrat SemiBold"/>
                <a:cs typeface="Montserrat SemiBold"/>
                <a:sym typeface="Montserrat SemiBold"/>
              </a:rPr>
              <a:t>Scale</a:t>
            </a:r>
            <a:endParaRPr sz="1600">
              <a:solidFill>
                <a:srgbClr val="FFFFFF"/>
              </a:solidFill>
              <a:latin typeface="Montserrat SemiBold"/>
              <a:ea typeface="Montserrat SemiBold"/>
              <a:cs typeface="Montserrat SemiBold"/>
              <a:sym typeface="Montserrat SemiBold"/>
            </a:endParaRPr>
          </a:p>
        </p:txBody>
      </p:sp>
      <p:sp>
        <p:nvSpPr>
          <p:cNvPr id="206" name="Google Shape;206;p32"/>
          <p:cNvSpPr txBox="1"/>
          <p:nvPr/>
        </p:nvSpPr>
        <p:spPr>
          <a:xfrm>
            <a:off x="3953850" y="2625300"/>
            <a:ext cx="11082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SemiBold"/>
                <a:ea typeface="Montserrat SemiBold"/>
                <a:cs typeface="Montserrat SemiBold"/>
                <a:sym typeface="Montserrat SemiBold"/>
              </a:rPr>
              <a:t>Improve</a:t>
            </a:r>
            <a:endParaRPr sz="1600">
              <a:solidFill>
                <a:srgbClr val="FFFFFF"/>
              </a:solidFill>
              <a:latin typeface="Montserrat SemiBold"/>
              <a:ea typeface="Montserrat SemiBold"/>
              <a:cs typeface="Montserrat SemiBold"/>
              <a:sym typeface="Montserrat SemiBold"/>
            </a:endParaRPr>
          </a:p>
        </p:txBody>
      </p:sp>
      <p:sp>
        <p:nvSpPr>
          <p:cNvPr id="207" name="Google Shape;207;p32"/>
          <p:cNvSpPr/>
          <p:nvPr/>
        </p:nvSpPr>
        <p:spPr>
          <a:xfrm>
            <a:off x="3048569" y="1234701"/>
            <a:ext cx="727978" cy="727978"/>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txBox="1"/>
          <p:nvPr/>
        </p:nvSpPr>
        <p:spPr>
          <a:xfrm>
            <a:off x="3114522" y="1230877"/>
            <a:ext cx="596100" cy="73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rgbClr val="C4921B"/>
                </a:solidFill>
                <a:latin typeface="Roboto"/>
                <a:ea typeface="Roboto"/>
                <a:cs typeface="Roboto"/>
                <a:sym typeface="Roboto"/>
              </a:rPr>
              <a:t>2</a:t>
            </a:r>
            <a:endParaRPr sz="4000" b="1">
              <a:solidFill>
                <a:srgbClr val="C4921B"/>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latin typeface="Montserrat"/>
                <a:ea typeface="Montserrat"/>
                <a:cs typeface="Montserrat"/>
                <a:sym typeface="Montserrat"/>
              </a:rPr>
              <a:t>THE TEAM</a:t>
            </a:r>
            <a:endParaRPr sz="3500" b="1">
              <a:latin typeface="Montserrat"/>
              <a:ea typeface="Montserrat"/>
              <a:cs typeface="Montserrat"/>
              <a:sym typeface="Montserrat"/>
            </a:endParaRPr>
          </a:p>
        </p:txBody>
      </p:sp>
      <p:sp>
        <p:nvSpPr>
          <p:cNvPr id="61" name="Google Shape;61;p14"/>
          <p:cNvSpPr txBox="1"/>
          <p:nvPr/>
        </p:nvSpPr>
        <p:spPr>
          <a:xfrm>
            <a:off x="1645900" y="1357238"/>
            <a:ext cx="2624100" cy="10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Roboto"/>
                <a:ea typeface="Roboto"/>
                <a:cs typeface="Roboto"/>
                <a:sym typeface="Roboto"/>
              </a:rPr>
              <a:t>Russell Coke</a:t>
            </a:r>
            <a:endParaRPr sz="1500" b="1">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B.S. in Computer Science, Minor in Interactive Media</a:t>
            </a: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Front end developer, web-scraping mastermind</a:t>
            </a:r>
            <a:endParaRPr sz="1300">
              <a:latin typeface="Roboto"/>
              <a:ea typeface="Roboto"/>
              <a:cs typeface="Roboto"/>
              <a:sym typeface="Roboto"/>
            </a:endParaRPr>
          </a:p>
          <a:p>
            <a:pPr marL="0" lvl="0" indent="0" algn="l" rtl="0">
              <a:spcBef>
                <a:spcPts val="0"/>
              </a:spcBef>
              <a:spcAft>
                <a:spcPts val="0"/>
              </a:spcAft>
              <a:buNone/>
            </a:pPr>
            <a:endParaRPr sz="900">
              <a:latin typeface="Helvetica Neue"/>
              <a:ea typeface="Helvetica Neue"/>
              <a:cs typeface="Helvetica Neue"/>
              <a:sym typeface="Helvetica Neue"/>
            </a:endParaRPr>
          </a:p>
        </p:txBody>
      </p:sp>
      <p:sp>
        <p:nvSpPr>
          <p:cNvPr id="62" name="Google Shape;62;p14"/>
          <p:cNvSpPr txBox="1"/>
          <p:nvPr/>
        </p:nvSpPr>
        <p:spPr>
          <a:xfrm>
            <a:off x="1645900" y="3173900"/>
            <a:ext cx="2624100" cy="10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Roboto"/>
                <a:ea typeface="Roboto"/>
                <a:cs typeface="Roboto"/>
                <a:sym typeface="Roboto"/>
              </a:rPr>
              <a:t>Diego Arias</a:t>
            </a:r>
            <a:endParaRPr sz="1500" b="1">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B.A. in Interactive Media, Minors in Visual Arts &amp; Economics</a:t>
            </a: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Design strategist, fried dumpling fiend</a:t>
            </a:r>
            <a:endParaRPr sz="1300">
              <a:latin typeface="Roboto"/>
              <a:ea typeface="Roboto"/>
              <a:cs typeface="Roboto"/>
              <a:sym typeface="Roboto"/>
            </a:endParaRPr>
          </a:p>
        </p:txBody>
      </p:sp>
      <p:sp>
        <p:nvSpPr>
          <p:cNvPr id="63" name="Google Shape;63;p14"/>
          <p:cNvSpPr txBox="1"/>
          <p:nvPr/>
        </p:nvSpPr>
        <p:spPr>
          <a:xfrm>
            <a:off x="5766375" y="1357238"/>
            <a:ext cx="2910900" cy="10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Roboto"/>
                <a:ea typeface="Roboto"/>
                <a:cs typeface="Roboto"/>
                <a:sym typeface="Roboto"/>
              </a:rPr>
              <a:t>Yousra El Hassan</a:t>
            </a:r>
            <a:endParaRPr sz="1500" b="1">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B.S. in Computer Science, Minors in Design &amp; Social Entrepreneurship</a:t>
            </a:r>
            <a:endParaRPr sz="1300">
              <a:latin typeface="Roboto"/>
              <a:ea typeface="Roboto"/>
              <a:cs typeface="Roboto"/>
              <a:sym typeface="Roboto"/>
            </a:endParaRPr>
          </a:p>
          <a:p>
            <a:pPr marL="0" lvl="0" indent="0" algn="l" rtl="0">
              <a:spcBef>
                <a:spcPts val="0"/>
              </a:spcBef>
              <a:spcAft>
                <a:spcPts val="0"/>
              </a:spcAft>
              <a:buNone/>
            </a:pPr>
            <a:r>
              <a:rPr lang="en" sz="1300">
                <a:highlight>
                  <a:srgbClr val="FFFFFF"/>
                </a:highlight>
                <a:latin typeface="Roboto"/>
                <a:ea typeface="Roboto"/>
                <a:cs typeface="Roboto"/>
                <a:sym typeface="Roboto"/>
              </a:rPr>
              <a:t>Technology &amp; Experience Strategist, obsessive podcast fanatic</a:t>
            </a:r>
            <a:endParaRPr sz="1300">
              <a:latin typeface="Roboto"/>
              <a:ea typeface="Roboto"/>
              <a:cs typeface="Roboto"/>
              <a:sym typeface="Roboto"/>
            </a:endParaRPr>
          </a:p>
        </p:txBody>
      </p:sp>
      <p:sp>
        <p:nvSpPr>
          <p:cNvPr id="64" name="Google Shape;64;p14"/>
          <p:cNvSpPr txBox="1"/>
          <p:nvPr/>
        </p:nvSpPr>
        <p:spPr>
          <a:xfrm>
            <a:off x="5766375" y="3173900"/>
            <a:ext cx="2624100" cy="10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Roboto"/>
                <a:ea typeface="Roboto"/>
                <a:cs typeface="Roboto"/>
                <a:sym typeface="Roboto"/>
              </a:rPr>
              <a:t>Ken Iiyoshi </a:t>
            </a:r>
            <a:endParaRPr sz="1500" b="1">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B.S. in Computer Engineering, concentration in Robotics</a:t>
            </a: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Futurist, stand up comedy aficionado</a:t>
            </a:r>
            <a:endParaRPr sz="1300">
              <a:latin typeface="Roboto"/>
              <a:ea typeface="Roboto"/>
              <a:cs typeface="Roboto"/>
              <a:sym typeface="Roboto"/>
            </a:endParaRPr>
          </a:p>
        </p:txBody>
      </p:sp>
      <p:sp>
        <p:nvSpPr>
          <p:cNvPr id="65" name="Google Shape;65;p14"/>
          <p:cNvSpPr/>
          <p:nvPr/>
        </p:nvSpPr>
        <p:spPr>
          <a:xfrm>
            <a:off x="8203641" y="4570750"/>
            <a:ext cx="828900" cy="57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Google Shape;66;p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254973" y="4568873"/>
            <a:ext cx="703329" cy="572700"/>
          </a:xfrm>
          <a:prstGeom prst="rect">
            <a:avLst/>
          </a:prstGeom>
          <a:noFill/>
          <a:ln>
            <a:noFill/>
          </a:ln>
        </p:spPr>
      </p:pic>
      <p:sp>
        <p:nvSpPr>
          <p:cNvPr id="67" name="Google Shape;67;p14"/>
          <p:cNvSpPr/>
          <p:nvPr/>
        </p:nvSpPr>
        <p:spPr>
          <a:xfrm>
            <a:off x="198941" y="4569813"/>
            <a:ext cx="828900" cy="57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61749" y="4622007"/>
            <a:ext cx="629851" cy="457850"/>
          </a:xfrm>
          <a:prstGeom prst="rect">
            <a:avLst/>
          </a:prstGeom>
          <a:noFill/>
          <a:ln>
            <a:noFill/>
          </a:ln>
        </p:spPr>
      </p:pic>
      <p:pic>
        <p:nvPicPr>
          <p:cNvPr id="69" name="Google Shape;69;p1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396888" y="3071900"/>
            <a:ext cx="1242600" cy="1249800"/>
          </a:xfrm>
          <a:prstGeom prst="ellipse">
            <a:avLst/>
          </a:prstGeom>
          <a:noFill/>
          <a:ln>
            <a:noFill/>
          </a:ln>
        </p:spPr>
      </p:pic>
      <p:pic>
        <p:nvPicPr>
          <p:cNvPr id="70" name="Google Shape;70;p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11688" y="1217238"/>
            <a:ext cx="1242600" cy="1249800"/>
          </a:xfrm>
          <a:prstGeom prst="ellipse">
            <a:avLst/>
          </a:prstGeom>
          <a:noFill/>
          <a:ln>
            <a:noFill/>
          </a:ln>
        </p:spPr>
      </p:pic>
      <p:pic>
        <p:nvPicPr>
          <p:cNvPr id="71" name="Google Shape;71;p1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1688" y="3071888"/>
            <a:ext cx="1242600" cy="1249800"/>
          </a:xfrm>
          <a:prstGeom prst="ellipse">
            <a:avLst/>
          </a:prstGeom>
          <a:noFill/>
          <a:ln>
            <a:noFill/>
          </a:ln>
        </p:spPr>
      </p:pic>
      <p:pic>
        <p:nvPicPr>
          <p:cNvPr id="72" name="Google Shape;72;p1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389988" y="1217250"/>
            <a:ext cx="1256400" cy="1249800"/>
          </a:xfrm>
          <a:prstGeom prst="ellipse">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4" name="Google Shape;83;p16"/>
          <p:cNvPicPr preferRelativeResize="0"/>
          <p:nvPr/>
        </p:nvPicPr>
        <p:blipFill>
          <a:blip r:embed="rId3" cstate="email">
            <a:extLst>
              <a:ext uri="{28A0092B-C50C-407E-A947-70E740481C1C}">
                <a14:useLocalDpi xmlns:a14="http://schemas.microsoft.com/office/drawing/2010/main"/>
              </a:ext>
            </a:extLst>
          </a:blip>
          <a:stretch>
            <a:fillRect/>
          </a:stretch>
        </p:blipFill>
        <p:spPr>
          <a:xfrm>
            <a:off x="2309" y="-882399"/>
            <a:ext cx="9139383" cy="6025900"/>
          </a:xfrm>
          <a:prstGeom prst="rect">
            <a:avLst/>
          </a:prstGeom>
          <a:noFill/>
          <a:ln>
            <a:noFill/>
          </a:ln>
        </p:spPr>
      </p:pic>
      <p:sp>
        <p:nvSpPr>
          <p:cNvPr id="214" name="Google Shape;214;p33"/>
          <p:cNvSpPr txBox="1"/>
          <p:nvPr/>
        </p:nvSpPr>
        <p:spPr>
          <a:xfrm>
            <a:off x="1743000" y="1966950"/>
            <a:ext cx="5658000" cy="12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rgbClr val="FFFFFF"/>
                </a:solidFill>
                <a:latin typeface="Montserrat"/>
                <a:ea typeface="Montserrat"/>
                <a:cs typeface="Montserrat"/>
                <a:sym typeface="Montserrat"/>
              </a:rPr>
              <a:t>MANGOES</a:t>
            </a:r>
            <a:endParaRPr sz="7200" b="1">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4"/>
          <p:cNvPicPr preferRelativeResize="0"/>
          <p:nvPr/>
        </p:nvPicPr>
        <p:blipFill rotWithShape="1">
          <a:blip r:embed="rId3" cstate="email">
            <a:alphaModFix amt="48000"/>
            <a:extLst>
              <a:ext uri="{28A0092B-C50C-407E-A947-70E740481C1C}">
                <a14:useLocalDpi xmlns:a14="http://schemas.microsoft.com/office/drawing/2010/main"/>
              </a:ext>
            </a:extLst>
          </a:blip>
          <a:srcRect/>
          <a:stretch/>
        </p:blipFill>
        <p:spPr>
          <a:xfrm>
            <a:off x="3529350" y="991025"/>
            <a:ext cx="1981225" cy="1440175"/>
          </a:xfrm>
          <a:prstGeom prst="rect">
            <a:avLst/>
          </a:prstGeom>
          <a:noFill/>
          <a:ln>
            <a:noFill/>
          </a:ln>
        </p:spPr>
      </p:pic>
      <p:sp>
        <p:nvSpPr>
          <p:cNvPr id="220" name="Google Shape;220;p34"/>
          <p:cNvSpPr txBox="1">
            <a:spLocks noGrp="1"/>
          </p:cNvSpPr>
          <p:nvPr>
            <p:ph type="title"/>
          </p:nvPr>
        </p:nvSpPr>
        <p:spPr>
          <a:xfrm>
            <a:off x="311700" y="236387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b="1">
                <a:latin typeface="Montserrat"/>
                <a:ea typeface="Montserrat"/>
                <a:cs typeface="Montserrat"/>
                <a:sym typeface="Montserrat"/>
              </a:rPr>
              <a:t>THANK YOU</a:t>
            </a:r>
            <a:endParaRPr sz="3500" b="1">
              <a:latin typeface="Montserrat"/>
              <a:ea typeface="Montserrat"/>
              <a:cs typeface="Montserrat"/>
              <a:sym typeface="Montserrat"/>
            </a:endParaRPr>
          </a:p>
        </p:txBody>
      </p:sp>
      <p:sp>
        <p:nvSpPr>
          <p:cNvPr id="221" name="Google Shape;221;p34"/>
          <p:cNvSpPr txBox="1">
            <a:spLocks noGrp="1"/>
          </p:cNvSpPr>
          <p:nvPr>
            <p:ph type="title"/>
          </p:nvPr>
        </p:nvSpPr>
        <p:spPr>
          <a:xfrm>
            <a:off x="311700" y="31602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Montserrat"/>
                <a:ea typeface="Montserrat"/>
                <a:cs typeface="Montserrat"/>
                <a:sym typeface="Montserrat"/>
              </a:rPr>
              <a:t>ema</a:t>
            </a:r>
            <a:r>
              <a:rPr lang="en" sz="2500" dirty="0">
                <a:solidFill>
                  <a:srgbClr val="000000"/>
                </a:solidFill>
                <a:latin typeface="Montserrat"/>
                <a:ea typeface="Montserrat"/>
                <a:cs typeface="Montserrat"/>
                <a:sym typeface="Montserrat"/>
              </a:rPr>
              <a:t>il: </a:t>
            </a:r>
            <a:r>
              <a:rPr lang="en" sz="2500" dirty="0">
                <a:solidFill>
                  <a:srgbClr val="000000"/>
                </a:solidFill>
                <a:uFill>
                  <a:noFill/>
                </a:uFill>
                <a:latin typeface="Montserrat"/>
                <a:ea typeface="Montserrat"/>
                <a:cs typeface="Montserrat"/>
                <a:sym typeface="Montserrat"/>
                <a:hlinkClick r:id="rId4"/>
              </a:rPr>
              <a:t>nyuad.air@nyu.edu</a:t>
            </a:r>
            <a:endParaRPr sz="2500" dirty="0">
              <a:solidFill>
                <a:srgbClr val="000000"/>
              </a:solidFill>
              <a:latin typeface="Montserrat"/>
              <a:ea typeface="Montserrat"/>
              <a:cs typeface="Montserrat"/>
              <a:sym typeface="Montserrat"/>
            </a:endParaRPr>
          </a:p>
          <a:p>
            <a:pPr marL="0" lvl="0" indent="0" algn="ctr" rtl="0">
              <a:spcBef>
                <a:spcPts val="0"/>
              </a:spcBef>
              <a:spcAft>
                <a:spcPts val="0"/>
              </a:spcAft>
              <a:buNone/>
            </a:pPr>
            <a:r>
              <a:rPr lang="en" sz="2500" dirty="0">
                <a:solidFill>
                  <a:srgbClr val="000000"/>
                </a:solidFill>
                <a:latin typeface="Montserrat"/>
                <a:ea typeface="Montserrat"/>
                <a:cs typeface="Montserrat"/>
                <a:sym typeface="Montserrat"/>
              </a:rPr>
              <a:t>phone: (+971) </a:t>
            </a:r>
            <a:r>
              <a:rPr lang="en" sz="2500" dirty="0">
                <a:latin typeface="Montserrat"/>
                <a:ea typeface="Montserrat"/>
                <a:cs typeface="Montserrat"/>
                <a:sym typeface="Montserrat"/>
              </a:rPr>
              <a:t>050 821 3909</a:t>
            </a:r>
            <a:endParaRPr sz="2500" dirty="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311700" y="445025"/>
            <a:ext cx="330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latin typeface="Montserrat"/>
                <a:ea typeface="Montserrat"/>
                <a:cs typeface="Montserrat"/>
                <a:sym typeface="Montserrat"/>
              </a:rPr>
              <a:t>APPENDIX I</a:t>
            </a:r>
            <a:endParaRPr sz="3500" b="1">
              <a:latin typeface="Montserrat"/>
              <a:ea typeface="Montserrat"/>
              <a:cs typeface="Montserrat"/>
              <a:sym typeface="Montserrat"/>
            </a:endParaRPr>
          </a:p>
        </p:txBody>
      </p:sp>
      <p:sp>
        <p:nvSpPr>
          <p:cNvPr id="227" name="Google Shape;227;p35"/>
          <p:cNvSpPr txBox="1">
            <a:spLocks noGrp="1"/>
          </p:cNvSpPr>
          <p:nvPr>
            <p:ph type="title"/>
          </p:nvPr>
        </p:nvSpPr>
        <p:spPr>
          <a:xfrm>
            <a:off x="5831975" y="445025"/>
            <a:ext cx="30690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a:solidFill>
                  <a:srgbClr val="000000"/>
                </a:solidFill>
                <a:latin typeface="Montserrat Light"/>
                <a:ea typeface="Montserrat Light"/>
                <a:cs typeface="Montserrat Light"/>
                <a:sym typeface="Montserrat Light"/>
              </a:rPr>
              <a:t>Video demo</a:t>
            </a:r>
            <a:endParaRPr sz="3500">
              <a:solidFill>
                <a:srgbClr val="000000"/>
              </a:solidFill>
              <a:latin typeface="Montserrat Light"/>
              <a:ea typeface="Montserrat Light"/>
              <a:cs typeface="Montserrat Light"/>
              <a:sym typeface="Montserrat Light"/>
            </a:endParaRPr>
          </a:p>
        </p:txBody>
      </p:sp>
      <p:sp>
        <p:nvSpPr>
          <p:cNvPr id="228" name="Google Shape;228;p35"/>
          <p:cNvSpPr txBox="1"/>
          <p:nvPr/>
        </p:nvSpPr>
        <p:spPr>
          <a:xfrm>
            <a:off x="1965300" y="2662012"/>
            <a:ext cx="88683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IBM Plex Sans"/>
                <a:ea typeface="IBM Plex Sans"/>
                <a:cs typeface="IBM Plex Sans"/>
                <a:sym typeface="IBM Plex Sans"/>
              </a:rPr>
              <a:t>Video </a:t>
            </a:r>
            <a:r>
              <a:rPr lang="en" dirty="0" err="1">
                <a:solidFill>
                  <a:schemeClr val="dk1"/>
                </a:solidFill>
                <a:latin typeface="IBM Plex Sans"/>
                <a:ea typeface="IBM Plex Sans"/>
                <a:cs typeface="IBM Plex Sans"/>
                <a:sym typeface="IBM Plex Sans"/>
              </a:rPr>
              <a:t>Link:</a:t>
            </a:r>
            <a:r>
              <a:rPr lang="en" sz="1100" u="sng" dirty="0" err="1">
                <a:solidFill>
                  <a:schemeClr val="accent5"/>
                </a:solidFill>
                <a:hlinkClick r:id="rId3"/>
              </a:rPr>
              <a:t>https</a:t>
            </a:r>
            <a:r>
              <a:rPr lang="en" sz="1100" u="sng" dirty="0">
                <a:solidFill>
                  <a:schemeClr val="accent5"/>
                </a:solidFill>
                <a:hlinkClick r:id="rId3"/>
              </a:rPr>
              <a:t>://www.youtube.com/watch?v=nFuWfZ5VsfU&amp;feature=youtu.be</a:t>
            </a: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p:nvPr/>
        </p:nvSpPr>
        <p:spPr>
          <a:xfrm>
            <a:off x="4761813" y="1262850"/>
            <a:ext cx="3069000" cy="36375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4921B"/>
              </a:solidFill>
            </a:endParaRPr>
          </a:p>
        </p:txBody>
      </p:sp>
      <p:sp>
        <p:nvSpPr>
          <p:cNvPr id="235" name="Google Shape;235;p36"/>
          <p:cNvSpPr/>
          <p:nvPr/>
        </p:nvSpPr>
        <p:spPr>
          <a:xfrm>
            <a:off x="1239888" y="1262850"/>
            <a:ext cx="3069000" cy="36375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 name="Google Shape;236;p36"/>
          <p:cNvSpPr txBox="1">
            <a:spLocks noGrp="1"/>
          </p:cNvSpPr>
          <p:nvPr>
            <p:ph type="title"/>
          </p:nvPr>
        </p:nvSpPr>
        <p:spPr>
          <a:xfrm>
            <a:off x="311700" y="445025"/>
            <a:ext cx="330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latin typeface="Montserrat"/>
                <a:ea typeface="Montserrat"/>
                <a:cs typeface="Montserrat"/>
                <a:sym typeface="Montserrat"/>
              </a:rPr>
              <a:t>APPENDIX II</a:t>
            </a:r>
            <a:endParaRPr sz="3500" b="1">
              <a:latin typeface="Montserrat"/>
              <a:ea typeface="Montserrat"/>
              <a:cs typeface="Montserrat"/>
              <a:sym typeface="Montserrat"/>
            </a:endParaRPr>
          </a:p>
        </p:txBody>
      </p:sp>
      <p:sp>
        <p:nvSpPr>
          <p:cNvPr id="237" name="Google Shape;237;p36"/>
          <p:cNvSpPr txBox="1">
            <a:spLocks noGrp="1"/>
          </p:cNvSpPr>
          <p:nvPr>
            <p:ph type="title"/>
          </p:nvPr>
        </p:nvSpPr>
        <p:spPr>
          <a:xfrm>
            <a:off x="5831975" y="445025"/>
            <a:ext cx="30690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a:solidFill>
                  <a:srgbClr val="000000"/>
                </a:solidFill>
                <a:latin typeface="Montserrat Light"/>
                <a:ea typeface="Montserrat Light"/>
                <a:cs typeface="Montserrat Light"/>
                <a:sym typeface="Montserrat Light"/>
              </a:rPr>
              <a:t>Tech Stack</a:t>
            </a:r>
            <a:endParaRPr sz="3500">
              <a:solidFill>
                <a:srgbClr val="000000"/>
              </a:solidFill>
              <a:latin typeface="Montserrat Light"/>
              <a:ea typeface="Montserrat Light"/>
              <a:cs typeface="Montserrat Light"/>
              <a:sym typeface="Montserrat Light"/>
            </a:endParaRPr>
          </a:p>
        </p:txBody>
      </p:sp>
      <p:sp>
        <p:nvSpPr>
          <p:cNvPr id="238" name="Google Shape;238;p36"/>
          <p:cNvSpPr txBox="1"/>
          <p:nvPr/>
        </p:nvSpPr>
        <p:spPr>
          <a:xfrm>
            <a:off x="2903913" y="2125169"/>
            <a:ext cx="1176300" cy="1285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FFFFFF"/>
                </a:solidFill>
                <a:latin typeface="Montserrat"/>
                <a:ea typeface="Montserrat"/>
                <a:cs typeface="Montserrat"/>
                <a:sym typeface="Montserrat"/>
              </a:rPr>
              <a:t>React.js</a:t>
            </a:r>
            <a:endParaRPr sz="18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800">
                <a:solidFill>
                  <a:srgbClr val="FFFFFF"/>
                </a:solidFill>
                <a:latin typeface="Montserrat"/>
                <a:ea typeface="Montserrat"/>
                <a:cs typeface="Montserrat"/>
                <a:sym typeface="Montserrat"/>
              </a:rPr>
              <a:t>Python </a:t>
            </a:r>
            <a:endParaRPr sz="18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800">
                <a:solidFill>
                  <a:srgbClr val="FFFFFF"/>
                </a:solidFill>
                <a:latin typeface="Montserrat"/>
                <a:ea typeface="Montserrat"/>
                <a:cs typeface="Montserrat"/>
                <a:sym typeface="Montserrat"/>
              </a:rPr>
              <a:t>Flask</a:t>
            </a:r>
            <a:endParaRPr sz="1800">
              <a:solidFill>
                <a:srgbClr val="FFFFFF"/>
              </a:solidFill>
              <a:latin typeface="Montserrat"/>
              <a:ea typeface="Montserrat"/>
              <a:cs typeface="Montserrat"/>
              <a:sym typeface="Montserrat"/>
            </a:endParaRPr>
          </a:p>
        </p:txBody>
      </p:sp>
      <p:sp>
        <p:nvSpPr>
          <p:cNvPr id="239" name="Google Shape;239;p36"/>
          <p:cNvSpPr txBox="1"/>
          <p:nvPr/>
        </p:nvSpPr>
        <p:spPr>
          <a:xfrm>
            <a:off x="1398222" y="1410100"/>
            <a:ext cx="2310600" cy="411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Dashboard</a:t>
            </a:r>
            <a:endParaRPr sz="2400">
              <a:solidFill>
                <a:srgbClr val="FFFFFF"/>
              </a:solidFill>
              <a:latin typeface="Montserrat SemiBold"/>
              <a:ea typeface="Montserrat SemiBold"/>
              <a:cs typeface="Montserrat SemiBold"/>
              <a:sym typeface="Montserrat SemiBold"/>
            </a:endParaRPr>
          </a:p>
        </p:txBody>
      </p:sp>
      <p:sp>
        <p:nvSpPr>
          <p:cNvPr id="240" name="Google Shape;240;p36"/>
          <p:cNvSpPr txBox="1"/>
          <p:nvPr/>
        </p:nvSpPr>
        <p:spPr>
          <a:xfrm>
            <a:off x="1398213" y="2125163"/>
            <a:ext cx="1283100" cy="666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FFFFFF"/>
                </a:solidFill>
                <a:latin typeface="Montserrat Medium"/>
                <a:ea typeface="Montserrat Medium"/>
                <a:cs typeface="Montserrat Medium"/>
                <a:sym typeface="Montserrat Medium"/>
              </a:rPr>
              <a:t>Web app</a:t>
            </a:r>
            <a:endParaRPr sz="1800">
              <a:solidFill>
                <a:srgbClr val="FFFFFF"/>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1800">
              <a:solidFill>
                <a:srgbClr val="FFFFFF"/>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1800">
              <a:solidFill>
                <a:srgbClr val="FFFFFF"/>
              </a:solidFill>
              <a:latin typeface="Montserrat Medium"/>
              <a:ea typeface="Montserrat Medium"/>
              <a:cs typeface="Montserrat Medium"/>
              <a:sym typeface="Montserrat Medium"/>
            </a:endParaRPr>
          </a:p>
        </p:txBody>
      </p:sp>
      <p:sp>
        <p:nvSpPr>
          <p:cNvPr id="241" name="Google Shape;241;p36"/>
          <p:cNvSpPr txBox="1"/>
          <p:nvPr/>
        </p:nvSpPr>
        <p:spPr>
          <a:xfrm>
            <a:off x="1286925" y="3842075"/>
            <a:ext cx="1505700" cy="666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FFFFFF"/>
                </a:solidFill>
                <a:latin typeface="Montserrat Medium"/>
                <a:ea typeface="Montserrat Medium"/>
                <a:cs typeface="Montserrat Medium"/>
                <a:sym typeface="Montserrat Medium"/>
              </a:rPr>
              <a:t>Databases</a:t>
            </a:r>
            <a:endParaRPr sz="1800">
              <a:solidFill>
                <a:srgbClr val="FFFFFF"/>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1800">
              <a:solidFill>
                <a:srgbClr val="FFFFFF"/>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1800">
              <a:solidFill>
                <a:srgbClr val="FFFFFF"/>
              </a:solidFill>
              <a:latin typeface="Montserrat Medium"/>
              <a:ea typeface="Montserrat Medium"/>
              <a:cs typeface="Montserrat Medium"/>
              <a:sym typeface="Montserrat Medium"/>
            </a:endParaRPr>
          </a:p>
        </p:txBody>
      </p:sp>
      <p:sp>
        <p:nvSpPr>
          <p:cNvPr id="242" name="Google Shape;242;p36"/>
          <p:cNvSpPr txBox="1"/>
          <p:nvPr/>
        </p:nvSpPr>
        <p:spPr>
          <a:xfrm>
            <a:off x="6129450" y="2125175"/>
            <a:ext cx="1631400" cy="163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FFFFFF"/>
                </a:solidFill>
                <a:latin typeface="Montserrat"/>
                <a:ea typeface="Montserrat"/>
                <a:cs typeface="Montserrat"/>
                <a:sym typeface="Montserrat"/>
              </a:rPr>
              <a:t>IBM Watson </a:t>
            </a:r>
            <a:br>
              <a:rPr lang="en" sz="1800">
                <a:solidFill>
                  <a:srgbClr val="FFFFFF"/>
                </a:solidFill>
                <a:latin typeface="Montserrat"/>
                <a:ea typeface="Montserrat"/>
                <a:cs typeface="Montserrat"/>
                <a:sym typeface="Montserrat"/>
              </a:rPr>
            </a:br>
            <a:r>
              <a:rPr lang="en" sz="1800">
                <a:solidFill>
                  <a:srgbClr val="FFFFFF"/>
                </a:solidFill>
                <a:latin typeface="Montserrat"/>
                <a:ea typeface="Montserrat"/>
                <a:cs typeface="Montserrat"/>
                <a:sym typeface="Montserrat"/>
              </a:rPr>
              <a:t>Studio</a:t>
            </a:r>
            <a:endParaRPr sz="1800">
              <a:solidFill>
                <a:srgbClr val="FFFFFF"/>
              </a:solidFill>
              <a:latin typeface="Montserrat"/>
              <a:ea typeface="Montserrat"/>
              <a:cs typeface="Montserrat"/>
              <a:sym typeface="Montserrat"/>
            </a:endParaRPr>
          </a:p>
          <a:p>
            <a:pPr marL="0" lvl="0" indent="0" algn="l" rtl="0">
              <a:lnSpc>
                <a:spcPct val="100000"/>
              </a:lnSpc>
              <a:spcBef>
                <a:spcPts val="0"/>
              </a:spcBef>
              <a:spcAft>
                <a:spcPts val="0"/>
              </a:spcAft>
              <a:buNone/>
            </a:pPr>
            <a:endParaRPr sz="18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800">
                <a:solidFill>
                  <a:srgbClr val="FFFFFF"/>
                </a:solidFill>
                <a:latin typeface="Montserrat"/>
                <a:ea typeface="Montserrat"/>
                <a:cs typeface="Montserrat"/>
                <a:sym typeface="Montserrat"/>
              </a:rPr>
              <a:t>Python</a:t>
            </a:r>
            <a:endParaRPr sz="18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800">
                <a:solidFill>
                  <a:srgbClr val="FFFFFF"/>
                </a:solidFill>
                <a:latin typeface="Montserrat"/>
                <a:ea typeface="Montserrat"/>
                <a:cs typeface="Montserrat"/>
                <a:sym typeface="Montserrat"/>
              </a:rPr>
              <a:t>Pandas </a:t>
            </a:r>
            <a:endParaRPr sz="1800">
              <a:solidFill>
                <a:srgbClr val="FFFFFF"/>
              </a:solidFill>
              <a:latin typeface="Montserrat"/>
              <a:ea typeface="Montserrat"/>
              <a:cs typeface="Montserrat"/>
              <a:sym typeface="Montserrat"/>
            </a:endParaRPr>
          </a:p>
        </p:txBody>
      </p:sp>
      <p:sp>
        <p:nvSpPr>
          <p:cNvPr id="243" name="Google Shape;243;p36"/>
          <p:cNvSpPr txBox="1"/>
          <p:nvPr/>
        </p:nvSpPr>
        <p:spPr>
          <a:xfrm>
            <a:off x="4835113" y="1410088"/>
            <a:ext cx="3069000" cy="411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Forecasting</a:t>
            </a:r>
            <a:endParaRPr sz="2400">
              <a:solidFill>
                <a:srgbClr val="FFFFFF"/>
              </a:solidFill>
              <a:latin typeface="Montserrat SemiBold"/>
              <a:ea typeface="Montserrat SemiBold"/>
              <a:cs typeface="Montserrat SemiBold"/>
              <a:sym typeface="Montserrat SemiBold"/>
            </a:endParaRPr>
          </a:p>
        </p:txBody>
      </p:sp>
      <p:sp>
        <p:nvSpPr>
          <p:cNvPr id="244" name="Google Shape;244;p36"/>
          <p:cNvSpPr txBox="1"/>
          <p:nvPr/>
        </p:nvSpPr>
        <p:spPr>
          <a:xfrm>
            <a:off x="4835113" y="2125163"/>
            <a:ext cx="1505700" cy="66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FFFFFF"/>
                </a:solidFill>
                <a:latin typeface="Montserrat Medium"/>
                <a:ea typeface="Montserrat Medium"/>
                <a:cs typeface="Montserrat Medium"/>
                <a:sym typeface="Montserrat Medium"/>
              </a:rPr>
              <a:t>Machine Learning</a:t>
            </a:r>
            <a:endParaRPr sz="1800">
              <a:solidFill>
                <a:srgbClr val="FFFFFF"/>
              </a:solidFill>
              <a:latin typeface="Montserrat Medium"/>
              <a:ea typeface="Montserrat Medium"/>
              <a:cs typeface="Montserrat Medium"/>
              <a:sym typeface="Montserrat Medium"/>
            </a:endParaRPr>
          </a:p>
          <a:p>
            <a:pPr marL="0" lvl="0" indent="0" algn="l" rtl="0">
              <a:lnSpc>
                <a:spcPct val="100000"/>
              </a:lnSpc>
              <a:spcBef>
                <a:spcPts val="0"/>
              </a:spcBef>
              <a:spcAft>
                <a:spcPts val="0"/>
              </a:spcAft>
              <a:buNone/>
            </a:pPr>
            <a:endParaRPr sz="1800">
              <a:solidFill>
                <a:srgbClr val="FFFFFF"/>
              </a:solidFill>
              <a:latin typeface="Montserrat Medium"/>
              <a:ea typeface="Montserrat Medium"/>
              <a:cs typeface="Montserrat Medium"/>
              <a:sym typeface="Montserrat Medium"/>
            </a:endParaRPr>
          </a:p>
          <a:p>
            <a:pPr marL="0" lvl="0" indent="0" algn="l" rtl="0">
              <a:lnSpc>
                <a:spcPct val="100000"/>
              </a:lnSpc>
              <a:spcBef>
                <a:spcPts val="0"/>
              </a:spcBef>
              <a:spcAft>
                <a:spcPts val="0"/>
              </a:spcAft>
              <a:buNone/>
            </a:pPr>
            <a:endParaRPr sz="1800">
              <a:solidFill>
                <a:srgbClr val="FFFFFF"/>
              </a:solidFill>
              <a:latin typeface="Montserrat Medium"/>
              <a:ea typeface="Montserrat Medium"/>
              <a:cs typeface="Montserrat Medium"/>
              <a:sym typeface="Montserrat Medium"/>
            </a:endParaRPr>
          </a:p>
        </p:txBody>
      </p:sp>
      <p:sp>
        <p:nvSpPr>
          <p:cNvPr id="245" name="Google Shape;245;p36"/>
          <p:cNvSpPr txBox="1"/>
          <p:nvPr/>
        </p:nvSpPr>
        <p:spPr>
          <a:xfrm>
            <a:off x="2903925" y="3842067"/>
            <a:ext cx="1176300" cy="916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FFFFFF"/>
                </a:solidFill>
                <a:latin typeface="Montserrat"/>
                <a:ea typeface="Montserrat"/>
                <a:cs typeface="Montserrat"/>
                <a:sym typeface="Montserrat"/>
              </a:rPr>
              <a:t>SQL </a:t>
            </a:r>
            <a:endParaRPr sz="18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800">
                <a:solidFill>
                  <a:srgbClr val="FFFFFF"/>
                </a:solidFill>
                <a:latin typeface="Montserrat"/>
                <a:ea typeface="Montserrat"/>
                <a:cs typeface="Montserrat"/>
                <a:sym typeface="Montserrat"/>
              </a:rPr>
              <a:t>PHP</a:t>
            </a:r>
            <a:endParaRPr sz="180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311700" y="445025"/>
            <a:ext cx="330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latin typeface="Montserrat"/>
                <a:ea typeface="Montserrat"/>
                <a:cs typeface="Montserrat"/>
                <a:sym typeface="Montserrat"/>
              </a:rPr>
              <a:t>APPENDIX III</a:t>
            </a:r>
            <a:endParaRPr sz="3500" b="1">
              <a:latin typeface="Montserrat"/>
              <a:ea typeface="Montserrat"/>
              <a:cs typeface="Montserrat"/>
              <a:sym typeface="Montserrat"/>
            </a:endParaRPr>
          </a:p>
        </p:txBody>
      </p:sp>
      <p:sp>
        <p:nvSpPr>
          <p:cNvPr id="251" name="Google Shape;251;p37"/>
          <p:cNvSpPr txBox="1">
            <a:spLocks noGrp="1"/>
          </p:cNvSpPr>
          <p:nvPr>
            <p:ph type="title"/>
          </p:nvPr>
        </p:nvSpPr>
        <p:spPr>
          <a:xfrm>
            <a:off x="5831975" y="445025"/>
            <a:ext cx="30690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a:solidFill>
                  <a:srgbClr val="000000"/>
                </a:solidFill>
                <a:latin typeface="Montserrat Light"/>
                <a:ea typeface="Montserrat Light"/>
                <a:cs typeface="Montserrat Light"/>
                <a:sym typeface="Montserrat Light"/>
              </a:rPr>
              <a:t>Forecasting</a:t>
            </a:r>
            <a:endParaRPr sz="3500">
              <a:solidFill>
                <a:srgbClr val="000000"/>
              </a:solidFill>
              <a:latin typeface="Montserrat Light"/>
              <a:ea typeface="Montserrat Light"/>
              <a:cs typeface="Montserrat Light"/>
              <a:sym typeface="Montserrat Light"/>
            </a:endParaRPr>
          </a:p>
        </p:txBody>
      </p:sp>
      <p:pic>
        <p:nvPicPr>
          <p:cNvPr id="252" name="Google Shape;252;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868225" y="1510625"/>
            <a:ext cx="5458976" cy="3271324"/>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a:spLocks noGrp="1"/>
          </p:cNvSpPr>
          <p:nvPr>
            <p:ph type="title"/>
          </p:nvPr>
        </p:nvSpPr>
        <p:spPr>
          <a:xfrm>
            <a:off x="311700" y="445025"/>
            <a:ext cx="330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latin typeface="Montserrat"/>
                <a:ea typeface="Montserrat"/>
                <a:cs typeface="Montserrat"/>
                <a:sym typeface="Montserrat"/>
              </a:rPr>
              <a:t>APPENDIX IV</a:t>
            </a:r>
            <a:endParaRPr sz="3500" b="1">
              <a:latin typeface="Montserrat"/>
              <a:ea typeface="Montserrat"/>
              <a:cs typeface="Montserrat"/>
              <a:sym typeface="Montserrat"/>
            </a:endParaRPr>
          </a:p>
        </p:txBody>
      </p:sp>
      <p:sp>
        <p:nvSpPr>
          <p:cNvPr id="258" name="Google Shape;258;p38"/>
          <p:cNvSpPr txBox="1">
            <a:spLocks noGrp="1"/>
          </p:cNvSpPr>
          <p:nvPr>
            <p:ph type="title"/>
          </p:nvPr>
        </p:nvSpPr>
        <p:spPr>
          <a:xfrm>
            <a:off x="5831975" y="445025"/>
            <a:ext cx="30690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a:solidFill>
                  <a:srgbClr val="000000"/>
                </a:solidFill>
                <a:latin typeface="Montserrat Light"/>
                <a:ea typeface="Montserrat Light"/>
                <a:cs typeface="Montserrat Light"/>
                <a:sym typeface="Montserrat Light"/>
              </a:rPr>
              <a:t>Industry</a:t>
            </a:r>
            <a:endParaRPr sz="3500">
              <a:solidFill>
                <a:srgbClr val="000000"/>
              </a:solidFill>
              <a:latin typeface="Montserrat Light"/>
              <a:ea typeface="Montserrat Light"/>
              <a:cs typeface="Montserrat Light"/>
              <a:sym typeface="Montserrat Light"/>
            </a:endParaRPr>
          </a:p>
        </p:txBody>
      </p:sp>
      <p:grpSp>
        <p:nvGrpSpPr>
          <p:cNvPr id="259" name="Google Shape;259;p38"/>
          <p:cNvGrpSpPr/>
          <p:nvPr/>
        </p:nvGrpSpPr>
        <p:grpSpPr>
          <a:xfrm>
            <a:off x="3655835" y="1533305"/>
            <a:ext cx="5156193" cy="2900362"/>
            <a:chOff x="311700" y="1308375"/>
            <a:chExt cx="4766750" cy="2681300"/>
          </a:xfrm>
        </p:grpSpPr>
        <p:pic>
          <p:nvPicPr>
            <p:cNvPr id="260" name="Google Shape;260;p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11700" y="1308375"/>
              <a:ext cx="4766750" cy="2681300"/>
            </a:xfrm>
            <a:prstGeom prst="rect">
              <a:avLst/>
            </a:prstGeom>
            <a:noFill/>
            <a:ln>
              <a:noFill/>
            </a:ln>
            <a:effectLst>
              <a:outerShdw blurRad="57150" dist="19050" dir="5400000" algn="bl" rotWithShape="0">
                <a:srgbClr val="000000">
                  <a:alpha val="50000"/>
                </a:srgbClr>
              </a:outerShdw>
            </a:effectLst>
          </p:spPr>
        </p:pic>
        <p:sp>
          <p:nvSpPr>
            <p:cNvPr id="261" name="Google Shape;261;p38"/>
            <p:cNvSpPr/>
            <p:nvPr/>
          </p:nvSpPr>
          <p:spPr>
            <a:xfrm rot="-1473761">
              <a:off x="2438886" y="3204138"/>
              <a:ext cx="994495" cy="606256"/>
            </a:xfrm>
            <a:prstGeom prst="ellipse">
              <a:avLst/>
            </a:prstGeom>
            <a:no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2" name="Google Shape;262;p3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1963" y="1067750"/>
            <a:ext cx="3069000" cy="3997814"/>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311700" y="445025"/>
            <a:ext cx="330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latin typeface="Montserrat"/>
                <a:ea typeface="Montserrat"/>
                <a:cs typeface="Montserrat"/>
                <a:sym typeface="Montserrat"/>
              </a:rPr>
              <a:t>APPENDIX V</a:t>
            </a:r>
            <a:endParaRPr sz="3500" b="1">
              <a:latin typeface="Montserrat"/>
              <a:ea typeface="Montserrat"/>
              <a:cs typeface="Montserrat"/>
              <a:sym typeface="Montserrat"/>
            </a:endParaRPr>
          </a:p>
        </p:txBody>
      </p:sp>
      <p:sp>
        <p:nvSpPr>
          <p:cNvPr id="268" name="Google Shape;268;p39"/>
          <p:cNvSpPr txBox="1">
            <a:spLocks noGrp="1"/>
          </p:cNvSpPr>
          <p:nvPr>
            <p:ph type="title"/>
          </p:nvPr>
        </p:nvSpPr>
        <p:spPr>
          <a:xfrm>
            <a:off x="5831975" y="445025"/>
            <a:ext cx="30690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a:solidFill>
                  <a:srgbClr val="000000"/>
                </a:solidFill>
                <a:latin typeface="Montserrat Light"/>
                <a:ea typeface="Montserrat Light"/>
                <a:cs typeface="Montserrat Light"/>
                <a:sym typeface="Montserrat Light"/>
              </a:rPr>
              <a:t>Industry</a:t>
            </a:r>
            <a:endParaRPr sz="3500">
              <a:solidFill>
                <a:srgbClr val="000000"/>
              </a:solidFill>
              <a:latin typeface="Montserrat Light"/>
              <a:ea typeface="Montserrat Light"/>
              <a:cs typeface="Montserrat Light"/>
              <a:sym typeface="Montserrat Light"/>
            </a:endParaRPr>
          </a:p>
        </p:txBody>
      </p:sp>
      <p:pic>
        <p:nvPicPr>
          <p:cNvPr id="269" name="Google Shape;269;p39"/>
          <p:cNvPicPr preferRelativeResize="0"/>
          <p:nvPr/>
        </p:nvPicPr>
        <p:blipFill rotWithShape="1">
          <a:blip r:embed="rId3" cstate="email">
            <a:alphaModFix/>
            <a:extLst>
              <a:ext uri="{28A0092B-C50C-407E-A947-70E740481C1C}">
                <a14:useLocalDpi xmlns:a14="http://schemas.microsoft.com/office/drawing/2010/main"/>
              </a:ext>
            </a:extLst>
          </a:blip>
          <a:srcRect r="56207" b="52921"/>
          <a:stretch/>
        </p:blipFill>
        <p:spPr>
          <a:xfrm>
            <a:off x="152400" y="1170125"/>
            <a:ext cx="8260079" cy="3338350"/>
          </a:xfrm>
          <a:prstGeom prst="rect">
            <a:avLst/>
          </a:prstGeom>
          <a:noFill/>
          <a:ln>
            <a:noFill/>
          </a:ln>
        </p:spPr>
      </p:pic>
      <p:sp>
        <p:nvSpPr>
          <p:cNvPr id="270" name="Google Shape;270;p39"/>
          <p:cNvSpPr txBox="1"/>
          <p:nvPr/>
        </p:nvSpPr>
        <p:spPr>
          <a:xfrm>
            <a:off x="152400" y="4508475"/>
            <a:ext cx="88881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Montserrat Light"/>
                <a:ea typeface="Montserrat Light"/>
                <a:cs typeface="Montserrat Light"/>
                <a:sym typeface="Montserrat Light"/>
              </a:rPr>
              <a:t>Fresh produce imports in the UAE - Source: OEC (https://atlas.media.mit.edu/en/profile/country/are/)</a:t>
            </a:r>
            <a:endParaRPr sz="1300">
              <a:latin typeface="Montserrat Light"/>
              <a:ea typeface="Montserrat Light"/>
              <a:cs typeface="Montserrat Light"/>
              <a:sym typeface="Montserrat Ligh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title"/>
          </p:nvPr>
        </p:nvSpPr>
        <p:spPr>
          <a:xfrm>
            <a:off x="311700" y="445025"/>
            <a:ext cx="3307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latin typeface="Montserrat"/>
                <a:ea typeface="Montserrat"/>
                <a:cs typeface="Montserrat"/>
                <a:sym typeface="Montserrat"/>
              </a:rPr>
              <a:t>APPENDIX VI</a:t>
            </a:r>
            <a:endParaRPr sz="3500" b="1">
              <a:latin typeface="Montserrat"/>
              <a:ea typeface="Montserrat"/>
              <a:cs typeface="Montserrat"/>
              <a:sym typeface="Montserrat"/>
            </a:endParaRPr>
          </a:p>
        </p:txBody>
      </p:sp>
      <p:sp>
        <p:nvSpPr>
          <p:cNvPr id="276" name="Google Shape;276;p40"/>
          <p:cNvSpPr txBox="1">
            <a:spLocks noGrp="1"/>
          </p:cNvSpPr>
          <p:nvPr>
            <p:ph type="title"/>
          </p:nvPr>
        </p:nvSpPr>
        <p:spPr>
          <a:xfrm>
            <a:off x="5157150" y="445025"/>
            <a:ext cx="37437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a:solidFill>
                  <a:srgbClr val="000000"/>
                </a:solidFill>
                <a:latin typeface="Montserrat Light"/>
                <a:ea typeface="Montserrat Light"/>
                <a:cs typeface="Montserrat Light"/>
                <a:sym typeface="Montserrat Light"/>
              </a:rPr>
              <a:t>Business model</a:t>
            </a:r>
            <a:endParaRPr sz="3500">
              <a:solidFill>
                <a:srgbClr val="000000"/>
              </a:solidFill>
              <a:latin typeface="Montserrat Light"/>
              <a:ea typeface="Montserrat Light"/>
              <a:cs typeface="Montserrat Light"/>
              <a:sym typeface="Montserrat Light"/>
            </a:endParaRPr>
          </a:p>
        </p:txBody>
      </p:sp>
      <p:pic>
        <p:nvPicPr>
          <p:cNvPr id="277" name="Google Shape;277;p40"/>
          <p:cNvPicPr preferRelativeResize="0"/>
          <p:nvPr/>
        </p:nvPicPr>
        <p:blipFill rotWithShape="1">
          <a:blip r:embed="rId3" cstate="email">
            <a:alphaModFix/>
            <a:extLst>
              <a:ext uri="{28A0092B-C50C-407E-A947-70E740481C1C}">
                <a14:useLocalDpi xmlns:a14="http://schemas.microsoft.com/office/drawing/2010/main"/>
              </a:ext>
            </a:extLst>
          </a:blip>
          <a:srcRect r="62434" b="60920"/>
          <a:stretch/>
        </p:blipFill>
        <p:spPr>
          <a:xfrm>
            <a:off x="1939475" y="1115350"/>
            <a:ext cx="4863661" cy="3566378"/>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5"/>
          <p:cNvPicPr preferRelativeResize="0"/>
          <p:nvPr/>
        </p:nvPicPr>
        <p:blipFill rotWithShape="1">
          <a:blip r:embed="rId3" cstate="email">
            <a:extLst>
              <a:ext uri="{28A0092B-C50C-407E-A947-70E740481C1C}">
                <a14:useLocalDpi xmlns:a14="http://schemas.microsoft.com/office/drawing/2010/main"/>
              </a:ext>
            </a:extLst>
          </a:blip>
          <a:srcRect r="36056" b="34546"/>
          <a:stretch/>
        </p:blipFill>
        <p:spPr>
          <a:xfrm>
            <a:off x="1354" y="0"/>
            <a:ext cx="9142645" cy="5278582"/>
          </a:xfrm>
          <a:prstGeom prst="rect">
            <a:avLst/>
          </a:prstGeom>
          <a:noFill/>
          <a:ln>
            <a:noFill/>
          </a:ln>
        </p:spPr>
      </p:pic>
      <p:sp>
        <p:nvSpPr>
          <p:cNvPr id="78" name="Google Shape;78;p15"/>
          <p:cNvSpPr txBox="1"/>
          <p:nvPr/>
        </p:nvSpPr>
        <p:spPr>
          <a:xfrm>
            <a:off x="1743000" y="1658725"/>
            <a:ext cx="5658000" cy="12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0" b="1">
                <a:solidFill>
                  <a:srgbClr val="FFFFFF"/>
                </a:solidFill>
                <a:latin typeface="Montserrat"/>
                <a:ea typeface="Montserrat"/>
                <a:cs typeface="Montserrat"/>
                <a:sym typeface="Montserrat"/>
              </a:rPr>
              <a:t>85% </a:t>
            </a:r>
            <a:endParaRPr sz="10000" b="1">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cstate="email">
            <a:extLst>
              <a:ext uri="{28A0092B-C50C-407E-A947-70E740481C1C}">
                <a14:useLocalDpi xmlns:a14="http://schemas.microsoft.com/office/drawing/2010/main"/>
              </a:ext>
            </a:extLst>
          </a:blip>
          <a:stretch>
            <a:fillRect/>
          </a:stretch>
        </p:blipFill>
        <p:spPr>
          <a:xfrm>
            <a:off x="2309" y="-882399"/>
            <a:ext cx="9139383" cy="6025900"/>
          </a:xfrm>
          <a:prstGeom prst="rect">
            <a:avLst/>
          </a:prstGeom>
          <a:noFill/>
          <a:ln>
            <a:noFill/>
          </a:ln>
        </p:spPr>
      </p:pic>
      <p:sp>
        <p:nvSpPr>
          <p:cNvPr id="84" name="Google Shape;84;p16"/>
          <p:cNvSpPr txBox="1"/>
          <p:nvPr/>
        </p:nvSpPr>
        <p:spPr>
          <a:xfrm>
            <a:off x="1743000" y="1966950"/>
            <a:ext cx="5658000" cy="12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0" b="1" dirty="0">
                <a:solidFill>
                  <a:srgbClr val="FFFFFF"/>
                </a:solidFill>
                <a:latin typeface="Montserrat"/>
                <a:ea typeface="Montserrat"/>
                <a:cs typeface="Montserrat"/>
                <a:sym typeface="Montserrat"/>
              </a:rPr>
              <a:t>$1</a:t>
            </a:r>
            <a:endParaRPr sz="10000" b="1" dirty="0">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10000" b="1" dirty="0">
                <a:solidFill>
                  <a:srgbClr val="FFFFFF"/>
                </a:solidFill>
                <a:latin typeface="Montserrat"/>
                <a:ea typeface="Montserrat"/>
                <a:cs typeface="Montserrat"/>
                <a:sym typeface="Montserrat"/>
              </a:rPr>
              <a:t>BILLION</a:t>
            </a:r>
            <a:endParaRPr sz="10000" b="1"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a:blip r:embed="rId3" cstate="email">
            <a:extLst>
              <a:ext uri="{28A0092B-C50C-407E-A947-70E740481C1C}">
                <a14:useLocalDpi xmlns:a14="http://schemas.microsoft.com/office/drawing/2010/main"/>
              </a:ext>
            </a:extLst>
          </a:blip>
          <a:stretch>
            <a:fillRect/>
          </a:stretch>
        </p:blipFill>
        <p:spPr>
          <a:xfrm>
            <a:off x="1354" y="0"/>
            <a:ext cx="9141291" cy="5143500"/>
          </a:xfrm>
          <a:prstGeom prst="rect">
            <a:avLst/>
          </a:prstGeom>
          <a:noFill/>
          <a:ln>
            <a:noFill/>
          </a:ln>
        </p:spPr>
      </p:pic>
      <p:sp>
        <p:nvSpPr>
          <p:cNvPr id="90" name="Google Shape;90;p17"/>
          <p:cNvSpPr txBox="1"/>
          <p:nvPr/>
        </p:nvSpPr>
        <p:spPr>
          <a:xfrm>
            <a:off x="1743000" y="1966950"/>
            <a:ext cx="5658000" cy="12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FFFFFF"/>
                </a:solidFill>
                <a:highlight>
                  <a:srgbClr val="000000"/>
                </a:highlight>
                <a:latin typeface="Montserrat"/>
                <a:ea typeface="Montserrat"/>
                <a:cs typeface="Montserrat"/>
                <a:sym typeface="Montserrat"/>
              </a:rPr>
              <a:t>THE OLD WAY</a:t>
            </a:r>
            <a:endParaRPr sz="6000" b="1">
              <a:solidFill>
                <a:srgbClr val="FFFFFF"/>
              </a:solidFill>
              <a:highlight>
                <a:srgbClr val="000000"/>
              </a:highlight>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a:blip r:embed="rId3">
            <a:extLst>
              <a:ext uri="{28A0092B-C50C-407E-A947-70E740481C1C}">
                <a14:useLocalDpi xmlns:a14="http://schemas.microsoft.com/office/drawing/2010/main" val="0"/>
              </a:ext>
            </a:extLst>
          </a:blip>
          <a:stretch>
            <a:fillRect/>
          </a:stretch>
        </p:blipFill>
        <p:spPr>
          <a:xfrm>
            <a:off x="0" y="14288"/>
            <a:ext cx="9175625" cy="5143500"/>
          </a:xfrm>
          <a:prstGeom prst="rect">
            <a:avLst/>
          </a:prstGeom>
          <a:noFill/>
          <a:ln>
            <a:noFill/>
          </a:ln>
        </p:spPr>
      </p:pic>
      <p:sp>
        <p:nvSpPr>
          <p:cNvPr id="96" name="Google Shape;96;p18"/>
          <p:cNvSpPr txBox="1"/>
          <p:nvPr/>
        </p:nvSpPr>
        <p:spPr>
          <a:xfrm>
            <a:off x="1743000" y="1966950"/>
            <a:ext cx="5658000" cy="12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FFFFFF"/>
                </a:solidFill>
                <a:highlight>
                  <a:srgbClr val="000000"/>
                </a:highlight>
                <a:latin typeface="Montserrat"/>
                <a:ea typeface="Montserrat"/>
                <a:cs typeface="Montserrat"/>
                <a:sym typeface="Montserrat"/>
              </a:rPr>
              <a:t>THE NEW</a:t>
            </a:r>
            <a:endParaRPr sz="6000" b="1">
              <a:solidFill>
                <a:srgbClr val="FFFFFF"/>
              </a:solidFill>
              <a:highlight>
                <a:srgbClr val="000000"/>
              </a:highlight>
              <a:latin typeface="Montserrat"/>
              <a:ea typeface="Montserrat"/>
              <a:cs typeface="Montserrat"/>
              <a:sym typeface="Montserrat"/>
            </a:endParaRPr>
          </a:p>
          <a:p>
            <a:pPr marL="0" lvl="0" indent="0" algn="ctr" rtl="0">
              <a:spcBef>
                <a:spcPts val="0"/>
              </a:spcBef>
              <a:spcAft>
                <a:spcPts val="0"/>
              </a:spcAft>
              <a:buNone/>
            </a:pPr>
            <a:r>
              <a:rPr lang="en" sz="6000" b="1">
                <a:solidFill>
                  <a:srgbClr val="FFFFFF"/>
                </a:solidFill>
                <a:highlight>
                  <a:srgbClr val="000000"/>
                </a:highlight>
                <a:latin typeface="Montserrat"/>
                <a:ea typeface="Montserrat"/>
                <a:cs typeface="Montserrat"/>
                <a:sym typeface="Montserrat"/>
              </a:rPr>
              <a:t>WAY</a:t>
            </a:r>
            <a:endParaRPr sz="6000" b="1">
              <a:solidFill>
                <a:srgbClr val="FFFFFF"/>
              </a:solidFill>
              <a:highlight>
                <a:srgbClr val="000000"/>
              </a:highlight>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9"/>
          <p:cNvPicPr preferRelativeResize="0"/>
          <p:nvPr/>
        </p:nvPicPr>
        <p:blipFill rotWithShape="1">
          <a:blip r:embed="rId3" cstate="email">
            <a:alphaModFix/>
            <a:extLst>
              <a:ext uri="{28A0092B-C50C-407E-A947-70E740481C1C}">
                <a14:useLocalDpi xmlns:a14="http://schemas.microsoft.com/office/drawing/2010/main"/>
              </a:ext>
            </a:extLst>
          </a:blip>
          <a:srcRect r="58400" b="60615"/>
          <a:stretch/>
        </p:blipFill>
        <p:spPr>
          <a:xfrm>
            <a:off x="0" y="-69106"/>
            <a:ext cx="9144000" cy="5073756"/>
          </a:xfrm>
          <a:prstGeom prst="rect">
            <a:avLst/>
          </a:prstGeom>
          <a:noFill/>
          <a:ln>
            <a:noFill/>
          </a:ln>
        </p:spPr>
      </p:pic>
      <p:sp>
        <p:nvSpPr>
          <p:cNvPr id="102" name="Google Shape;102;p19"/>
          <p:cNvSpPr txBox="1"/>
          <p:nvPr/>
        </p:nvSpPr>
        <p:spPr>
          <a:xfrm>
            <a:off x="1743000" y="1966950"/>
            <a:ext cx="5658000" cy="12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FFFFFF"/>
                </a:solidFill>
                <a:latin typeface="Montserrat"/>
                <a:ea typeface="Montserrat"/>
                <a:cs typeface="Montserrat"/>
                <a:sym typeface="Montserrat"/>
              </a:rPr>
              <a:t>$5</a:t>
            </a:r>
            <a:endParaRPr sz="6000" b="1">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6000" b="1">
                <a:solidFill>
                  <a:srgbClr val="FFFFFF"/>
                </a:solidFill>
                <a:latin typeface="Montserrat"/>
                <a:ea typeface="Montserrat"/>
                <a:cs typeface="Montserrat"/>
                <a:sym typeface="Montserrat"/>
              </a:rPr>
              <a:t>TRILLION</a:t>
            </a:r>
            <a:endParaRPr sz="6000" b="1">
              <a:solidFill>
                <a:srgbClr val="FFFFFF"/>
              </a:solidFill>
              <a:latin typeface="Montserrat"/>
              <a:ea typeface="Montserrat"/>
              <a:cs typeface="Montserrat"/>
              <a:sym typeface="Montserrat"/>
            </a:endParaRPr>
          </a:p>
        </p:txBody>
      </p:sp>
      <p:sp>
        <p:nvSpPr>
          <p:cNvPr id="103" name="Google Shape;103;p19"/>
          <p:cNvSpPr txBox="1"/>
          <p:nvPr/>
        </p:nvSpPr>
        <p:spPr>
          <a:xfrm>
            <a:off x="297550" y="5004650"/>
            <a:ext cx="3244800" cy="29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rPr>
              <a:t>Worldwide; eMarketer; 2014 to 2017</a:t>
            </a:r>
            <a:endParaRPr>
              <a:solidFill>
                <a:srgbClr val="FFFF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rotWithShape="1">
          <a:blip r:embed="rId3" cstate="email">
            <a:alphaModFix/>
            <a:extLst>
              <a:ext uri="{28A0092B-C50C-407E-A947-70E740481C1C}">
                <a14:useLocalDpi xmlns:a14="http://schemas.microsoft.com/office/drawing/2010/main"/>
              </a:ext>
            </a:extLst>
          </a:blip>
          <a:srcRect r="57910" b="57564"/>
          <a:stretch/>
        </p:blipFill>
        <p:spPr>
          <a:xfrm>
            <a:off x="0" y="-286850"/>
            <a:ext cx="9144000" cy="5430350"/>
          </a:xfrm>
          <a:prstGeom prst="rect">
            <a:avLst/>
          </a:prstGeom>
          <a:noFill/>
          <a:ln>
            <a:noFill/>
          </a:ln>
        </p:spPr>
      </p:pic>
      <p:sp>
        <p:nvSpPr>
          <p:cNvPr id="109" name="Google Shape;109;p20"/>
          <p:cNvSpPr txBox="1"/>
          <p:nvPr/>
        </p:nvSpPr>
        <p:spPr>
          <a:xfrm>
            <a:off x="1743000" y="1966950"/>
            <a:ext cx="5658000" cy="12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rgbClr val="FFFFFF"/>
                </a:solidFill>
                <a:latin typeface="Montserrat"/>
                <a:ea typeface="Montserrat"/>
                <a:cs typeface="Montserrat"/>
                <a:sym typeface="Montserrat"/>
              </a:rPr>
              <a:t>CUSTOMIZED</a:t>
            </a:r>
            <a:endParaRPr sz="6000" b="1"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0" y="-499400"/>
            <a:ext cx="9867900" cy="6574475"/>
          </a:xfrm>
          <a:prstGeom prst="rect">
            <a:avLst/>
          </a:prstGeom>
          <a:noFill/>
          <a:ln>
            <a:noFill/>
          </a:ln>
        </p:spPr>
      </p:pic>
      <p:sp>
        <p:nvSpPr>
          <p:cNvPr id="115" name="Google Shape;115;p21"/>
          <p:cNvSpPr txBox="1"/>
          <p:nvPr/>
        </p:nvSpPr>
        <p:spPr>
          <a:xfrm>
            <a:off x="1743000" y="1966950"/>
            <a:ext cx="5658000" cy="120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i="1">
                <a:solidFill>
                  <a:srgbClr val="FFFFFF"/>
                </a:solidFill>
                <a:highlight>
                  <a:srgbClr val="D47D20"/>
                </a:highlight>
                <a:latin typeface="Montserrat"/>
                <a:ea typeface="Montserrat"/>
                <a:cs typeface="Montserrat"/>
                <a:sym typeface="Montserrat"/>
              </a:rPr>
              <a:t>FAST!</a:t>
            </a:r>
            <a:endParaRPr sz="6000" b="1">
              <a:solidFill>
                <a:srgbClr val="FFFFFF"/>
              </a:solidFill>
              <a:highlight>
                <a:srgbClr val="D47D20"/>
              </a:highlight>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1433</Words>
  <Application>Microsoft Macintosh PowerPoint</Application>
  <PresentationFormat>On-screen Show (16:9)</PresentationFormat>
  <Paragraphs>136</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Montserrat SemiBold</vt:lpstr>
      <vt:lpstr>IBM Plex Sans</vt:lpstr>
      <vt:lpstr>Montserrat Light</vt:lpstr>
      <vt:lpstr>Montserrat</vt:lpstr>
      <vt:lpstr>Montserrat Medium</vt:lpstr>
      <vt:lpstr>Helvetica Neue</vt:lpstr>
      <vt:lpstr>Arial</vt:lpstr>
      <vt:lpstr>Roboto</vt:lpstr>
      <vt:lpstr>Simple Light</vt:lpstr>
      <vt:lpstr>PowerPoint Presentation</vt:lpstr>
      <vt:lpstr>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BIG QUESTION</vt:lpstr>
      <vt:lpstr>OUR SOLUTION</vt:lpstr>
      <vt:lpstr>REAL TIME DATA</vt:lpstr>
      <vt:lpstr>AI + HUMAN FORECASTING</vt:lpstr>
      <vt:lpstr>Empowering decision making through data visualization and AI-powered insights</vt:lpstr>
      <vt:lpstr>PowerPoint Presentation</vt:lpstr>
      <vt:lpstr>TECH DEMO</vt:lpstr>
      <vt:lpstr>WHAT WILL IT BECOME TOMORROW?</vt:lpstr>
      <vt:lpstr>WHY NOW?</vt:lpstr>
      <vt:lpstr>IMPLEMENTATION</vt:lpstr>
      <vt:lpstr>PowerPoint Presentation</vt:lpstr>
      <vt:lpstr>THANK YOU</vt:lpstr>
      <vt:lpstr>APPENDIX I</vt:lpstr>
      <vt:lpstr>APPENDIX II</vt:lpstr>
      <vt:lpstr>APPENDIX III</vt:lpstr>
      <vt:lpstr>APPENDIX IV</vt:lpstr>
      <vt:lpstr>APPENDIX V</vt:lpstr>
      <vt:lpstr>APPENDIX VI</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Ken Iiyoshi</cp:lastModifiedBy>
  <cp:revision>13</cp:revision>
  <dcterms:modified xsi:type="dcterms:W3CDTF">2019-12-23T16:12:23Z</dcterms:modified>
</cp:coreProperties>
</file>